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10"/>
  </p:notesMasterIdLst>
  <p:sldIdLst>
    <p:sldId id="266" r:id="rId2"/>
    <p:sldId id="279" r:id="rId3"/>
    <p:sldId id="257" r:id="rId4"/>
    <p:sldId id="275" r:id="rId5"/>
    <p:sldId id="268" r:id="rId6"/>
    <p:sldId id="269" r:id="rId7"/>
    <p:sldId id="270" r:id="rId8"/>
    <p:sldId id="278" r:id="rId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1526" y="15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Date Placeholder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4DCA1947-24BE-47FB-A6A8-2B2548685FD4}" type="datetimeFigureOut">
              <a:rPr kumimoji="1" lang="ja-JP" altLang="en-US" smtClean="0"/>
              <a:t>2024/8/20</a:t>
            </a:fld>
            <a:endParaRPr kumimoji="1" lang="ja-JP" altLang="en-US"/>
          </a:p>
        </p:txBody>
      </p:sp>
      <p:sp>
        <p:nvSpPr>
          <p:cNvPr id="4" name="Slide Image Placeholder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Notes Placeholder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a:p>
        </p:txBody>
      </p:sp>
      <p:sp>
        <p:nvSpPr>
          <p:cNvPr id="6" name="Footer Placeholder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Slide Number Placeholder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F083576-9177-4638-ABD5-BB4248B39E51}" type="slidenum">
              <a:rPr kumimoji="1" lang="ja-JP" altLang="en-US" smtClean="0"/>
              <a:t>‹#›</a:t>
            </a:fld>
            <a:endParaRPr kumimoji="1" lang="ja-JP" altLang="en-US"/>
          </a:p>
        </p:txBody>
      </p:sp>
    </p:spTree>
    <p:extLst>
      <p:ext uri="{BB962C8B-B14F-4D97-AF65-F5344CB8AC3E}">
        <p14:creationId xmlns:p14="http://schemas.microsoft.com/office/powerpoint/2010/main" val="13738827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F083576-9177-4638-ABD5-BB4248B39E51}" type="slidenum">
              <a:rPr kumimoji="1" lang="ja-JP" altLang="en-US" smtClean="0"/>
              <a:t>8</a:t>
            </a:fld>
            <a:endParaRPr kumimoji="1" lang="ja-JP" altLang="en-US"/>
          </a:p>
        </p:txBody>
      </p:sp>
    </p:spTree>
    <p:extLst>
      <p:ext uri="{BB962C8B-B14F-4D97-AF65-F5344CB8AC3E}">
        <p14:creationId xmlns:p14="http://schemas.microsoft.com/office/powerpoint/2010/main" val="1778719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ltLang="ja-JP"/>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ja-JP"/>
              <a:t>Click to edit Master subtitle style</a:t>
            </a:r>
            <a:endParaRPr lang="en-US" dirty="0"/>
          </a:p>
        </p:txBody>
      </p:sp>
      <p:sp>
        <p:nvSpPr>
          <p:cNvPr id="4" name="Date Placeholder 3"/>
          <p:cNvSpPr>
            <a:spLocks noGrp="1"/>
          </p:cNvSpPr>
          <p:nvPr>
            <p:ph type="dt" sz="half" idx="10"/>
          </p:nvPr>
        </p:nvSpPr>
        <p:spPr/>
        <p:txBody>
          <a:bodyPr/>
          <a:lstStyle/>
          <a:p>
            <a:fld id="{11F9C4A0-F13E-4946-B5F8-56406268EA2C}" type="datetime1">
              <a:rPr kumimoji="1" lang="ja-JP" altLang="en-US" smtClean="0"/>
              <a:t>2024/8/20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3656506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4" name="Date Placeholder 3"/>
          <p:cNvSpPr>
            <a:spLocks noGrp="1"/>
          </p:cNvSpPr>
          <p:nvPr>
            <p:ph type="dt" sz="half" idx="10"/>
          </p:nvPr>
        </p:nvSpPr>
        <p:spPr/>
        <p:txBody>
          <a:bodyPr/>
          <a:lstStyle/>
          <a:p>
            <a:fld id="{05AEFB01-64CC-4E35-847A-99BF99FA36FA}" type="datetime1">
              <a:rPr kumimoji="1" lang="ja-JP" altLang="en-US" smtClean="0"/>
              <a:t>2024/8/20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85579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ltLang="ja-JP"/>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4" name="Date Placeholder 3"/>
          <p:cNvSpPr>
            <a:spLocks noGrp="1"/>
          </p:cNvSpPr>
          <p:nvPr>
            <p:ph type="dt" sz="half" idx="10"/>
          </p:nvPr>
        </p:nvSpPr>
        <p:spPr/>
        <p:txBody>
          <a:bodyPr/>
          <a:lstStyle/>
          <a:p>
            <a:fld id="{AA1BDD54-3CEA-4FB4-97B7-303F84134D35}" type="datetime1">
              <a:rPr kumimoji="1" lang="ja-JP" altLang="en-US" smtClean="0"/>
              <a:t>2024/8/20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978952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a:t>Click to edit Master title style</a:t>
            </a:r>
            <a:endParaRPr lang="en-US" dirty="0"/>
          </a:p>
        </p:txBody>
      </p:sp>
      <p:sp>
        <p:nvSpPr>
          <p:cNvPr id="3" name="Content Placeholder 2"/>
          <p:cNvSpPr>
            <a:spLocks noGrp="1"/>
          </p:cNvSpPr>
          <p:nvPr>
            <p:ph idx="1"/>
          </p:nvPr>
        </p:nvSpPr>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4" name="Date Placeholder 3"/>
          <p:cNvSpPr>
            <a:spLocks noGrp="1"/>
          </p:cNvSpPr>
          <p:nvPr>
            <p:ph type="dt" sz="half" idx="10"/>
          </p:nvPr>
        </p:nvSpPr>
        <p:spPr/>
        <p:txBody>
          <a:bodyPr/>
          <a:lstStyle/>
          <a:p>
            <a:fld id="{9683DC1F-F63B-4C22-867D-0D12FD0ACD91}" type="datetime1">
              <a:rPr kumimoji="1" lang="ja-JP" altLang="en-US" smtClean="0"/>
              <a:t>2024/8/20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124772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ltLang="ja-JP"/>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ltLang="ja-JP"/>
              <a:t>Click to edit Master text styles</a:t>
            </a:r>
          </a:p>
        </p:txBody>
      </p:sp>
      <p:sp>
        <p:nvSpPr>
          <p:cNvPr id="4" name="Date Placeholder 3"/>
          <p:cNvSpPr>
            <a:spLocks noGrp="1"/>
          </p:cNvSpPr>
          <p:nvPr>
            <p:ph type="dt" sz="half" idx="10"/>
          </p:nvPr>
        </p:nvSpPr>
        <p:spPr/>
        <p:txBody>
          <a:bodyPr/>
          <a:lstStyle/>
          <a:p>
            <a:fld id="{2D3DD54C-2BBA-4C5A-A4A6-6E79DDB1C3EE}" type="datetime1">
              <a:rPr kumimoji="1" lang="ja-JP" altLang="en-US" smtClean="0"/>
              <a:t>2024/8/20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233050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5" name="Date Placeholder 4"/>
          <p:cNvSpPr>
            <a:spLocks noGrp="1"/>
          </p:cNvSpPr>
          <p:nvPr>
            <p:ph type="dt" sz="half" idx="10"/>
          </p:nvPr>
        </p:nvSpPr>
        <p:spPr/>
        <p:txBody>
          <a:bodyPr/>
          <a:lstStyle/>
          <a:p>
            <a:fld id="{1A5B7577-1565-4DCF-9367-35A5206326FD}" type="datetime1">
              <a:rPr kumimoji="1" lang="ja-JP" altLang="en-US" smtClean="0"/>
              <a:t>2024/8/20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2216216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ltLang="ja-JP"/>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7" name="Date Placeholder 6"/>
          <p:cNvSpPr>
            <a:spLocks noGrp="1"/>
          </p:cNvSpPr>
          <p:nvPr>
            <p:ph type="dt" sz="half" idx="10"/>
          </p:nvPr>
        </p:nvSpPr>
        <p:spPr/>
        <p:txBody>
          <a:bodyPr/>
          <a:lstStyle/>
          <a:p>
            <a:fld id="{CEC2931F-352F-4AD3-925B-E3D05F167C55}" type="datetime1">
              <a:rPr kumimoji="1" lang="ja-JP" altLang="en-US" smtClean="0"/>
              <a:t>2024/8/20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1214701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a:t>Click to edit Master title style</a:t>
            </a:r>
            <a:endParaRPr lang="en-US" dirty="0"/>
          </a:p>
        </p:txBody>
      </p:sp>
      <p:sp>
        <p:nvSpPr>
          <p:cNvPr id="3" name="Date Placeholder 2"/>
          <p:cNvSpPr>
            <a:spLocks noGrp="1"/>
          </p:cNvSpPr>
          <p:nvPr>
            <p:ph type="dt" sz="half" idx="10"/>
          </p:nvPr>
        </p:nvSpPr>
        <p:spPr/>
        <p:txBody>
          <a:bodyPr/>
          <a:lstStyle/>
          <a:p>
            <a:fld id="{0A74808F-A2D6-404C-A345-684C4434FEF7}" type="datetime1">
              <a:rPr kumimoji="1" lang="ja-JP" altLang="en-US" smtClean="0"/>
              <a:t>2024/8/20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3573180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1DBC44-68FB-4F68-8757-55513ADAABF6}" type="datetime1">
              <a:rPr kumimoji="1" lang="ja-JP" altLang="en-US" smtClean="0"/>
              <a:t>2024/8/20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2704664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ltLang="ja-JP"/>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ja-JP"/>
              <a:t>Click to edit Master text styles</a:t>
            </a:r>
          </a:p>
        </p:txBody>
      </p:sp>
      <p:sp>
        <p:nvSpPr>
          <p:cNvPr id="5" name="Date Placeholder 4"/>
          <p:cNvSpPr>
            <a:spLocks noGrp="1"/>
          </p:cNvSpPr>
          <p:nvPr>
            <p:ph type="dt" sz="half" idx="10"/>
          </p:nvPr>
        </p:nvSpPr>
        <p:spPr/>
        <p:txBody>
          <a:bodyPr/>
          <a:lstStyle/>
          <a:p>
            <a:fld id="{E0F56550-5D54-4C77-B693-F2FF393623B3}" type="datetime1">
              <a:rPr kumimoji="1" lang="ja-JP" altLang="en-US" smtClean="0"/>
              <a:t>2024/8/20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1456307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ltLang="ja-JP"/>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ja-JP"/>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ja-JP"/>
              <a:t>Click to edit Master text styles</a:t>
            </a:r>
          </a:p>
        </p:txBody>
      </p:sp>
      <p:sp>
        <p:nvSpPr>
          <p:cNvPr id="5" name="Date Placeholder 4"/>
          <p:cNvSpPr>
            <a:spLocks noGrp="1"/>
          </p:cNvSpPr>
          <p:nvPr>
            <p:ph type="dt" sz="half" idx="10"/>
          </p:nvPr>
        </p:nvSpPr>
        <p:spPr/>
        <p:txBody>
          <a:bodyPr/>
          <a:lstStyle/>
          <a:p>
            <a:fld id="{732ED924-5D91-4504-AEA5-16D509803343}" type="datetime1">
              <a:rPr kumimoji="1" lang="ja-JP" altLang="en-US" smtClean="0"/>
              <a:t>2024/8/20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1316662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ja-JP"/>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2871E24-B806-44EC-B06C-5FC2D49077BD}" type="datetime1">
              <a:rPr kumimoji="1" lang="ja-JP" altLang="en-US" smtClean="0"/>
              <a:t>2024/8/20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1019831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 Id="rId5" Type="http://schemas.openxmlformats.org/officeDocument/2006/relationships/image" Target="../media/image12.emf"/><Relationship Id="rId4" Type="http://schemas.openxmlformats.org/officeDocument/2006/relationships/image" Target="../media/image11.emf"/></Relationships>
</file>

<file path=ppt/slides/_rels/slide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 Id="rId5" Type="http://schemas.openxmlformats.org/officeDocument/2006/relationships/image" Target="../media/image16.emf"/><Relationship Id="rId4" Type="http://schemas.openxmlformats.org/officeDocument/2006/relationships/image" Target="../media/image15.emf"/></Relationships>
</file>

<file path=ppt/slides/_rels/slide7.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 Id="rId4" Type="http://schemas.openxmlformats.org/officeDocument/2006/relationships/image" Target="../media/image19.emf"/></Relationships>
</file>

<file path=ppt/slides/_rels/slide8.xml.rels><?xml version="1.0" encoding="UTF-8" standalone="yes"?>
<Relationships xmlns="http://schemas.openxmlformats.org/package/2006/relationships"><Relationship Id="rId3" Type="http://schemas.openxmlformats.org/officeDocument/2006/relationships/hyperlink" Target="https://www.international-schools-database.com/articles/most-important-features-of-international-school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タイトル 1">
            <a:extLst>
              <a:ext uri="{FF2B5EF4-FFF2-40B4-BE49-F238E27FC236}">
                <a16:creationId xmlns:a16="http://schemas.microsoft.com/office/drawing/2014/main" id="{12499C65-3D97-4E2A-96DD-0E7213DA1239}"/>
              </a:ext>
            </a:extLst>
          </p:cNvPr>
          <p:cNvSpPr>
            <a:spLocks noGrp="1"/>
          </p:cNvSpPr>
          <p:nvPr>
            <p:ph type="ctrTitle"/>
          </p:nvPr>
        </p:nvSpPr>
        <p:spPr>
          <a:xfrm>
            <a:off x="564204" y="735106"/>
            <a:ext cx="8238156" cy="3295734"/>
          </a:xfrm>
        </p:spPr>
        <p:txBody>
          <a:bodyPr anchor="b">
            <a:normAutofit/>
          </a:bodyPr>
          <a:lstStyle/>
          <a:p>
            <a:r>
              <a:rPr lang="ja-JP" altLang="en-US" sz="4200" b="1" dirty="0">
                <a:solidFill>
                  <a:srgbClr val="FFFFFF"/>
                </a:solidFill>
                <a:latin typeface="Meiryo UI" panose="020B0604030504040204" pitchFamily="50" charset="-128"/>
                <a:ea typeface="Meiryo UI" panose="020B0604030504040204" pitchFamily="50" charset="-128"/>
              </a:rPr>
              <a:t>高度外国人材の</a:t>
            </a:r>
            <a:br>
              <a:rPr lang="en-US" altLang="ja-JP" sz="4200" b="1" dirty="0">
                <a:solidFill>
                  <a:srgbClr val="FFFFFF"/>
                </a:solidFill>
                <a:latin typeface="Meiryo UI" panose="020B0604030504040204" pitchFamily="50" charset="-128"/>
                <a:ea typeface="Meiryo UI" panose="020B0604030504040204" pitchFamily="50" charset="-128"/>
              </a:rPr>
            </a:br>
            <a:r>
              <a:rPr lang="ja-JP" altLang="en-US" sz="4200" b="1" dirty="0">
                <a:solidFill>
                  <a:srgbClr val="FFFFFF"/>
                </a:solidFill>
                <a:latin typeface="Meiryo UI" panose="020B0604030504040204" pitchFamily="50" charset="-128"/>
                <a:ea typeface="Meiryo UI" panose="020B0604030504040204" pitchFamily="50" charset="-128"/>
              </a:rPr>
              <a:t>インターナショナルスクールに係る</a:t>
            </a:r>
            <a:br>
              <a:rPr lang="en-US" altLang="ja-JP" sz="4200" b="1" dirty="0">
                <a:solidFill>
                  <a:srgbClr val="FFFFFF"/>
                </a:solidFill>
                <a:latin typeface="Meiryo UI" panose="020B0604030504040204" pitchFamily="50" charset="-128"/>
                <a:ea typeface="Meiryo UI" panose="020B0604030504040204" pitchFamily="50" charset="-128"/>
              </a:rPr>
            </a:br>
            <a:r>
              <a:rPr lang="ja-JP" altLang="en-US" sz="4200" b="1" dirty="0">
                <a:solidFill>
                  <a:srgbClr val="FFFFFF"/>
                </a:solidFill>
                <a:latin typeface="Meiryo UI" panose="020B0604030504040204" pitchFamily="50" charset="-128"/>
                <a:ea typeface="Meiryo UI" panose="020B0604030504040204" pitchFamily="50" charset="-128"/>
              </a:rPr>
              <a:t>ニーズ調査</a:t>
            </a:r>
            <a:br>
              <a:rPr lang="en-US" altLang="ja-JP" sz="4200" b="1" dirty="0">
                <a:solidFill>
                  <a:srgbClr val="FFFFFF"/>
                </a:solidFill>
                <a:latin typeface="Meiryo UI" panose="020B0604030504040204" pitchFamily="50" charset="-128"/>
                <a:ea typeface="Meiryo UI" panose="020B0604030504040204" pitchFamily="50" charset="-128"/>
              </a:rPr>
            </a:br>
            <a:br>
              <a:rPr lang="en-US" altLang="ja-JP" sz="4200" b="1" dirty="0">
                <a:solidFill>
                  <a:srgbClr val="FFFFFF"/>
                </a:solidFill>
                <a:latin typeface="Meiryo UI" panose="020B0604030504040204" pitchFamily="50" charset="-128"/>
                <a:ea typeface="Meiryo UI" panose="020B0604030504040204" pitchFamily="50" charset="-128"/>
              </a:rPr>
            </a:br>
            <a:r>
              <a:rPr lang="ja-JP" altLang="en-US" sz="4200" b="1" dirty="0">
                <a:solidFill>
                  <a:srgbClr val="FFFFFF"/>
                </a:solidFill>
                <a:latin typeface="Meiryo UI" panose="020B0604030504040204" pitchFamily="50" charset="-128"/>
                <a:ea typeface="Meiryo UI" panose="020B0604030504040204" pitchFamily="50" charset="-128"/>
              </a:rPr>
              <a:t>報告書 概要版</a:t>
            </a:r>
          </a:p>
        </p:txBody>
      </p:sp>
      <p:sp>
        <p:nvSpPr>
          <p:cNvPr id="3" name="字幕 2">
            <a:extLst>
              <a:ext uri="{FF2B5EF4-FFF2-40B4-BE49-F238E27FC236}">
                <a16:creationId xmlns:a16="http://schemas.microsoft.com/office/drawing/2014/main" id="{B165A22E-68DE-4E9C-AD05-A1D65289879C}"/>
              </a:ext>
            </a:extLst>
          </p:cNvPr>
          <p:cNvSpPr>
            <a:spLocks noGrp="1"/>
          </p:cNvSpPr>
          <p:nvPr>
            <p:ph type="subTitle" idx="1"/>
          </p:nvPr>
        </p:nvSpPr>
        <p:spPr>
          <a:xfrm>
            <a:off x="1013011" y="4870823"/>
            <a:ext cx="7504463" cy="1666163"/>
          </a:xfrm>
        </p:spPr>
        <p:txBody>
          <a:bodyPr anchor="ctr">
            <a:normAutofit/>
          </a:bodyPr>
          <a:lstStyle/>
          <a:p>
            <a:r>
              <a:rPr lang="ja-JP" altLang="ja-JP" dirty="0">
                <a:latin typeface="Meiryo UI" panose="020B0604030504040204" pitchFamily="50" charset="-128"/>
                <a:ea typeface="Meiryo UI" panose="020B0604030504040204" pitchFamily="50" charset="-128"/>
              </a:rPr>
              <a:t>令和</a:t>
            </a:r>
            <a:r>
              <a:rPr lang="ja-JP" altLang="en-US" dirty="0">
                <a:latin typeface="Meiryo UI" panose="020B0604030504040204" pitchFamily="50" charset="-128"/>
                <a:ea typeface="Meiryo UI" panose="020B0604030504040204" pitchFamily="50" charset="-128"/>
              </a:rPr>
              <a:t>６</a:t>
            </a:r>
            <a:r>
              <a:rPr lang="ja-JP" altLang="ja-JP" dirty="0">
                <a:latin typeface="Meiryo UI" panose="020B0604030504040204" pitchFamily="50" charset="-128"/>
                <a:ea typeface="Meiryo UI" panose="020B0604030504040204" pitchFamily="50" charset="-128"/>
              </a:rPr>
              <a:t>年</a:t>
            </a:r>
            <a:r>
              <a:rPr lang="ja-JP" altLang="en-US" dirty="0">
                <a:latin typeface="Meiryo UI" panose="020B0604030504040204" pitchFamily="50" charset="-128"/>
                <a:ea typeface="Meiryo UI" panose="020B0604030504040204" pitchFamily="50" charset="-128"/>
              </a:rPr>
              <a:t>３</a:t>
            </a:r>
            <a:r>
              <a:rPr lang="ja-JP" altLang="ja-JP" dirty="0">
                <a:latin typeface="Meiryo UI" panose="020B0604030504040204" pitchFamily="50" charset="-128"/>
                <a:ea typeface="Meiryo UI" panose="020B0604030504040204" pitchFamily="50" charset="-128"/>
              </a:rPr>
              <a:t>月</a:t>
            </a:r>
            <a:endParaRPr lang="en-US" altLang="ja-JP" dirty="0">
              <a:latin typeface="Meiryo UI" panose="020B0604030504040204" pitchFamily="50" charset="-128"/>
              <a:ea typeface="Meiryo UI" panose="020B0604030504040204" pitchFamily="50" charset="-128"/>
            </a:endParaRPr>
          </a:p>
          <a:p>
            <a:pPr algn="l"/>
            <a:endParaRPr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　　　　　　　　　　　　　　　　　　　</a:t>
            </a:r>
            <a:endParaRPr lang="ja-JP" altLang="ja-JP"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DDD66735-CDB8-2059-05F0-BEB79DC0365A}"/>
              </a:ext>
            </a:extLst>
          </p:cNvPr>
          <p:cNvSpPr txBox="1"/>
          <p:nvPr/>
        </p:nvSpPr>
        <p:spPr>
          <a:xfrm>
            <a:off x="1794863" y="5630190"/>
            <a:ext cx="5940757" cy="707886"/>
          </a:xfrm>
          <a:prstGeom prst="rect">
            <a:avLst/>
          </a:prstGeom>
          <a:noFill/>
        </p:spPr>
        <p:txBody>
          <a:bodyPr wrap="square">
            <a:spAutoFit/>
          </a:bodyPr>
          <a:lstStyle/>
          <a:p>
            <a:pPr algn="ctr"/>
            <a:r>
              <a:rPr lang="ja-JP" altLang="en-US" sz="2000" dirty="0">
                <a:latin typeface="Meiryo UI" panose="020B0604030504040204" pitchFamily="50" charset="-128"/>
                <a:ea typeface="Meiryo UI" panose="020B0604030504040204" pitchFamily="50" charset="-128"/>
              </a:rPr>
              <a:t>大阪府・大阪市</a:t>
            </a:r>
            <a:endParaRPr lang="en-US" altLang="ja-JP" sz="2000" dirty="0">
              <a:latin typeface="Meiryo UI" panose="020B0604030504040204" pitchFamily="50" charset="-128"/>
              <a:ea typeface="Meiryo UI" panose="020B0604030504040204" pitchFamily="50" charset="-128"/>
            </a:endParaRPr>
          </a:p>
          <a:p>
            <a:pPr algn="ctr"/>
            <a:r>
              <a:rPr lang="ja-JP" altLang="en-US" sz="2000" dirty="0">
                <a:latin typeface="Meiryo UI" panose="020B0604030504040204" pitchFamily="50" charset="-128"/>
                <a:ea typeface="Meiryo UI" panose="020B0604030504040204" pitchFamily="50" charset="-128"/>
              </a:rPr>
              <a:t>（調査委託先：阪急阪神不動産株式会社）</a:t>
            </a:r>
            <a:endParaRPr lang="ja-JP" altLang="en-US" sz="2000" dirty="0"/>
          </a:p>
        </p:txBody>
      </p:sp>
    </p:spTree>
    <p:extLst>
      <p:ext uri="{BB962C8B-B14F-4D97-AF65-F5344CB8AC3E}">
        <p14:creationId xmlns:p14="http://schemas.microsoft.com/office/powerpoint/2010/main" val="890770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0330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テキスト ボックス 9">
            <a:extLst>
              <a:ext uri="{FF2B5EF4-FFF2-40B4-BE49-F238E27FC236}">
                <a16:creationId xmlns:a16="http://schemas.microsoft.com/office/drawing/2014/main" id="{9DE338EA-1A00-0F85-0B9B-32CC996FA662}"/>
              </a:ext>
            </a:extLst>
          </p:cNvPr>
          <p:cNvSpPr txBox="1"/>
          <p:nvPr/>
        </p:nvSpPr>
        <p:spPr>
          <a:xfrm>
            <a:off x="89770" y="-14944"/>
            <a:ext cx="6786310" cy="763705"/>
          </a:xfrm>
          <a:prstGeom prst="rect">
            <a:avLst/>
          </a:prstGeom>
        </p:spPr>
        <p:txBody>
          <a:bodyPr vert="horz" lIns="91440" tIns="45720" rIns="91440" bIns="45720" rtlCol="0" anchor="b">
            <a:normAutofit/>
          </a:bodyPr>
          <a:lstStyle/>
          <a:p>
            <a:pPr defTabSz="914400">
              <a:lnSpc>
                <a:spcPct val="90000"/>
              </a:lnSpc>
              <a:spcBef>
                <a:spcPct val="0"/>
              </a:spcBef>
              <a:spcAft>
                <a:spcPts val="600"/>
              </a:spcAft>
            </a:pPr>
            <a:r>
              <a:rPr kumimoji="1" lang="en-US" altLang="ja-JP" sz="3500" kern="1200" dirty="0">
                <a:solidFill>
                  <a:schemeClr val="tx1"/>
                </a:solidFill>
                <a:latin typeface="Meiryo UI" panose="020B0604030504040204" pitchFamily="50" charset="-128"/>
                <a:ea typeface="Meiryo UI" panose="020B0604030504040204" pitchFamily="50" charset="-128"/>
                <a:cs typeface="+mj-cs"/>
              </a:rPr>
              <a:t>Ⅰ</a:t>
            </a:r>
            <a:r>
              <a:rPr kumimoji="1" lang="ja-JP" altLang="en-US" sz="3500" kern="1200" dirty="0">
                <a:solidFill>
                  <a:schemeClr val="tx1"/>
                </a:solidFill>
                <a:latin typeface="Meiryo UI" panose="020B0604030504040204" pitchFamily="50" charset="-128"/>
                <a:ea typeface="Meiryo UI" panose="020B0604030504040204" pitchFamily="50" charset="-128"/>
                <a:cs typeface="+mj-cs"/>
              </a:rPr>
              <a:t>　調査概要</a:t>
            </a:r>
          </a:p>
        </p:txBody>
      </p:sp>
      <p:sp>
        <p:nvSpPr>
          <p:cNvPr id="22" name="Rectangle 21">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9144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28950" y="6400799"/>
            <a:ext cx="611504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AB0B1E1B-A052-FE19-A230-5CFC0D7A1F72}"/>
              </a:ext>
            </a:extLst>
          </p:cNvPr>
          <p:cNvSpPr>
            <a:spLocks noGrp="1"/>
          </p:cNvSpPr>
          <p:nvPr>
            <p:ph type="sldNum" sz="quarter" idx="12"/>
          </p:nvPr>
        </p:nvSpPr>
        <p:spPr>
          <a:xfrm>
            <a:off x="8796939" y="6457639"/>
            <a:ext cx="336042" cy="365125"/>
          </a:xfrm>
        </p:spPr>
        <p:txBody>
          <a:bodyPr vert="horz" lIns="91440" tIns="45720" rIns="91440" bIns="45720" rtlCol="0" anchor="ctr">
            <a:normAutofit/>
          </a:bodyPr>
          <a:lstStyle/>
          <a:p>
            <a:pPr defTabSz="914400">
              <a:spcAft>
                <a:spcPts val="600"/>
              </a:spcAft>
            </a:pPr>
            <a:r>
              <a:rPr kumimoji="1" lang="en-US" altLang="ja-JP" dirty="0">
                <a:solidFill>
                  <a:srgbClr val="FFFFFF"/>
                </a:solidFill>
                <a:latin typeface="Meiryo UI" panose="020B0604030504040204" pitchFamily="50" charset="-128"/>
                <a:ea typeface="Meiryo UI" panose="020B0604030504040204" pitchFamily="50" charset="-128"/>
              </a:rPr>
              <a:t>1</a:t>
            </a:r>
          </a:p>
        </p:txBody>
      </p:sp>
      <p:sp>
        <p:nvSpPr>
          <p:cNvPr id="5" name="Rectangle 1">
            <a:extLst>
              <a:ext uri="{FF2B5EF4-FFF2-40B4-BE49-F238E27FC236}">
                <a16:creationId xmlns:a16="http://schemas.microsoft.com/office/drawing/2014/main" id="{051498F2-C4A6-4777-A517-69A5AD7A70A6}"/>
              </a:ext>
            </a:extLst>
          </p:cNvPr>
          <p:cNvSpPr>
            <a:spLocks noChangeArrowheads="1"/>
          </p:cNvSpPr>
          <p:nvPr/>
        </p:nvSpPr>
        <p:spPr bwMode="auto">
          <a:xfrm>
            <a:off x="2447392" y="3341895"/>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ja-JP" altLang="en-US" sz="1350">
              <a:latin typeface="Meiryo UI" panose="020B0604030504040204" pitchFamily="50" charset="-128"/>
              <a:ea typeface="Meiryo UI" panose="020B0604030504040204" pitchFamily="50" charset="-128"/>
            </a:endParaRPr>
          </a:p>
        </p:txBody>
      </p:sp>
      <p:graphicFrame>
        <p:nvGraphicFramePr>
          <p:cNvPr id="4" name="表 3">
            <a:extLst>
              <a:ext uri="{FF2B5EF4-FFF2-40B4-BE49-F238E27FC236}">
                <a16:creationId xmlns:a16="http://schemas.microsoft.com/office/drawing/2014/main" id="{ABA62DAF-EF94-FBA7-323E-55BF070C8945}"/>
              </a:ext>
            </a:extLst>
          </p:cNvPr>
          <p:cNvGraphicFramePr>
            <a:graphicFrameLocks noGrp="1"/>
          </p:cNvGraphicFramePr>
          <p:nvPr>
            <p:extLst>
              <p:ext uri="{D42A27DB-BD31-4B8C-83A1-F6EECF244321}">
                <p14:modId xmlns:p14="http://schemas.microsoft.com/office/powerpoint/2010/main" val="2257085215"/>
              </p:ext>
            </p:extLst>
          </p:nvPr>
        </p:nvGraphicFramePr>
        <p:xfrm>
          <a:off x="552476" y="796968"/>
          <a:ext cx="8025467" cy="2040746"/>
        </p:xfrm>
        <a:graphic>
          <a:graphicData uri="http://schemas.openxmlformats.org/drawingml/2006/table">
            <a:tbl>
              <a:tblPr firstRow="1" firstCol="1" bandRow="1">
                <a:tableStyleId>{8A107856-5554-42FB-B03E-39F5DBC370BA}</a:tableStyleId>
              </a:tblPr>
              <a:tblGrid>
                <a:gridCol w="1361005">
                  <a:extLst>
                    <a:ext uri="{9D8B030D-6E8A-4147-A177-3AD203B41FA5}">
                      <a16:colId xmlns:a16="http://schemas.microsoft.com/office/drawing/2014/main" val="2806494716"/>
                    </a:ext>
                  </a:extLst>
                </a:gridCol>
                <a:gridCol w="6664462">
                  <a:extLst>
                    <a:ext uri="{9D8B030D-6E8A-4147-A177-3AD203B41FA5}">
                      <a16:colId xmlns:a16="http://schemas.microsoft.com/office/drawing/2014/main" val="2521777934"/>
                    </a:ext>
                  </a:extLst>
                </a:gridCol>
              </a:tblGrid>
              <a:tr h="432000">
                <a:tc>
                  <a:txBody>
                    <a:bodyPr/>
                    <a:lstStyle/>
                    <a:p>
                      <a:pPr algn="l">
                        <a:lnSpc>
                          <a:spcPct val="150000"/>
                        </a:lnSpc>
                        <a:spcAft>
                          <a:spcPts val="0"/>
                        </a:spcAft>
                      </a:pPr>
                      <a:r>
                        <a:rPr lang="ja-JP" altLang="en-US" sz="1050" kern="100" dirty="0">
                          <a:effectLst/>
                          <a:latin typeface="Meiryo UI" panose="020B0604030504040204" pitchFamily="50" charset="-128"/>
                          <a:ea typeface="Meiryo UI" panose="020B0604030504040204" pitchFamily="50" charset="-128"/>
                        </a:rPr>
                        <a:t>目的</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lnSpc>
                          <a:spcPct val="100000"/>
                        </a:lnSpc>
                        <a:spcAft>
                          <a:spcPts val="0"/>
                        </a:spcAft>
                        <a:buFont typeface="Wingdings" panose="05000000000000000000" pitchFamily="2" charset="2"/>
                        <a:buNone/>
                      </a:pPr>
                      <a:r>
                        <a:rPr lang="ja-JP" altLang="en-US" sz="1050" b="0" kern="0" dirty="0">
                          <a:solidFill>
                            <a:schemeClr val="tx1"/>
                          </a:solidFill>
                          <a:latin typeface="Meiryo UI"/>
                          <a:ea typeface="Meiryo UI"/>
                        </a:rPr>
                        <a:t>大阪への金融系外国企業の誘致、並びにそれに伴う</a:t>
                      </a:r>
                      <a:r>
                        <a:rPr lang="zh-CN" altLang="en-US" sz="1050" b="0" kern="0" dirty="0">
                          <a:solidFill>
                            <a:schemeClr val="tx1"/>
                          </a:solidFill>
                          <a:latin typeface="Meiryo UI"/>
                          <a:ea typeface="Meiryo UI"/>
                        </a:rPr>
                        <a:t>高度外国人材</a:t>
                      </a:r>
                      <a:r>
                        <a:rPr lang="ja-JP" altLang="en-US" sz="1050" b="0" kern="0" dirty="0">
                          <a:solidFill>
                            <a:schemeClr val="tx1"/>
                          </a:solidFill>
                          <a:latin typeface="Meiryo UI"/>
                          <a:ea typeface="Meiryo UI"/>
                        </a:rPr>
                        <a:t>の生活環境の整備に向けた基礎情報として、インターナショナルスクール（以下「インター」という）に関するニーズを把握することを目的として、調査を実施した。</a:t>
                      </a:r>
                      <a:endParaRPr lang="ja-JP" sz="1050" b="0" kern="100" dirty="0">
                        <a:solidFill>
                          <a:schemeClr val="tx1"/>
                        </a:solidFill>
                        <a:effectLst/>
                        <a:latin typeface="Meiryo UI"/>
                        <a:ea typeface="Meiryo UI"/>
                        <a:cs typeface="Times New Roman"/>
                      </a:endParaRPr>
                    </a:p>
                  </a:txBody>
                  <a:tcPr marL="42862" marR="42862" marT="0" marB="0"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4803778"/>
                  </a:ext>
                </a:extLst>
              </a:tr>
              <a:tr h="576000">
                <a:tc>
                  <a:txBody>
                    <a:bodyPr/>
                    <a:lstStyle/>
                    <a:p>
                      <a:pPr algn="l">
                        <a:lnSpc>
                          <a:spcPct val="150000"/>
                        </a:lnSpc>
                        <a:spcAft>
                          <a:spcPts val="0"/>
                        </a:spcAft>
                      </a:pPr>
                      <a:r>
                        <a:rPr lang="ja-JP" altLang="en-US" sz="1050" kern="100" dirty="0">
                          <a:effectLst/>
                          <a:latin typeface="Meiryo UI" panose="020B0604030504040204" pitchFamily="50" charset="-128"/>
                          <a:ea typeface="Meiryo UI" panose="020B0604030504040204" pitchFamily="50" charset="-128"/>
                        </a:rPr>
                        <a:t>調査対象</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spcBef>
                          <a:spcPts val="0"/>
                        </a:spcBef>
                        <a:buFont typeface="Wingdings" panose="05000000000000000000" pitchFamily="2" charset="2"/>
                        <a:buChar char="l"/>
                      </a:pPr>
                      <a:r>
                        <a:rPr lang="ja-JP" altLang="en-US" sz="1050" kern="0" dirty="0">
                          <a:solidFill>
                            <a:schemeClr val="tx1"/>
                          </a:solidFill>
                          <a:latin typeface="Meiryo UI"/>
                          <a:ea typeface="Meiryo UI"/>
                        </a:rPr>
                        <a:t>高度人材の抽出にあたり、外資系金融企業に勤務する人材を想定し、年収</a:t>
                      </a:r>
                      <a:r>
                        <a:rPr lang="en-US" altLang="ja-JP" sz="1050" kern="0" dirty="0">
                          <a:solidFill>
                            <a:schemeClr val="tx1"/>
                          </a:solidFill>
                          <a:latin typeface="Meiryo UI"/>
                          <a:ea typeface="Meiryo UI"/>
                        </a:rPr>
                        <a:t>1,500</a:t>
                      </a:r>
                      <a:r>
                        <a:rPr lang="ja-JP" altLang="en-US" sz="1050" kern="0" dirty="0">
                          <a:solidFill>
                            <a:schemeClr val="tx1"/>
                          </a:solidFill>
                          <a:latin typeface="Meiryo UI"/>
                          <a:ea typeface="Meiryo UI"/>
                        </a:rPr>
                        <a:t>万円以上の者を対象とした。</a:t>
                      </a:r>
                    </a:p>
                    <a:p>
                      <a:pPr marL="171450" indent="-171450" eaLnBrk="0">
                        <a:lnSpc>
                          <a:spcPct val="100000"/>
                        </a:lnSpc>
                        <a:spcBef>
                          <a:spcPts val="0"/>
                        </a:spcBef>
                        <a:buFont typeface="Wingdings" panose="05000000000000000000" pitchFamily="2" charset="2"/>
                        <a:buChar char="l"/>
                      </a:pPr>
                      <a:r>
                        <a:rPr lang="ja-JP" altLang="en-US" sz="1050" kern="0" dirty="0">
                          <a:solidFill>
                            <a:schemeClr val="tx1"/>
                          </a:solidFill>
                          <a:latin typeface="Meiryo UI"/>
                          <a:ea typeface="Meiryo UI"/>
                        </a:rPr>
                        <a:t>国際金融都市として発展するなど、高度外国人材が多く居住すると考えられる、大阪の企業誘致等のターゲットとなり得る国・地域から調査先</a:t>
                      </a:r>
                      <a:r>
                        <a:rPr lang="ja-JP" altLang="en-US" sz="1050" strike="noStrike" kern="0" dirty="0">
                          <a:solidFill>
                            <a:schemeClr val="tx1"/>
                          </a:solidFill>
                          <a:latin typeface="Meiryo UI"/>
                          <a:ea typeface="Meiryo UI"/>
                        </a:rPr>
                        <a:t>（</a:t>
                      </a:r>
                      <a:r>
                        <a:rPr lang="ja-JP" altLang="en-US" sz="1050" kern="0" dirty="0">
                          <a:solidFill>
                            <a:schemeClr val="tx1"/>
                          </a:solidFill>
                          <a:latin typeface="Meiryo UI"/>
                          <a:ea typeface="Meiryo UI"/>
                        </a:rPr>
                        <a:t>イギリス・香港・インド・シンガポール・中国）を選定の上、当該国・地域に所在する者を対象とした。</a:t>
                      </a: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16913158"/>
                  </a:ext>
                </a:extLst>
              </a:tr>
              <a:tr h="365524">
                <a:tc>
                  <a:txBody>
                    <a:bodyPr/>
                    <a:lstStyle/>
                    <a:p>
                      <a:pPr algn="l">
                        <a:lnSpc>
                          <a:spcPct val="150000"/>
                        </a:lnSpc>
                        <a:spcAft>
                          <a:spcPts val="0"/>
                        </a:spcAft>
                      </a:pPr>
                      <a:r>
                        <a:rPr lang="ja-JP" altLang="en-US" sz="1050" kern="100" dirty="0">
                          <a:effectLst/>
                          <a:latin typeface="Meiryo UI" panose="020B0604030504040204" pitchFamily="50" charset="-128"/>
                          <a:ea typeface="Meiryo UI" panose="020B0604030504040204" pitchFamily="50" charset="-128"/>
                        </a:rPr>
                        <a:t>調査方法</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buFont typeface="Wingdings" panose="05000000000000000000" pitchFamily="2" charset="2"/>
                        <a:buChar char="l"/>
                      </a:pPr>
                      <a:r>
                        <a:rPr lang="ja-JP" altLang="en-US" sz="1050" kern="0" dirty="0">
                          <a:latin typeface="Meiryo UI" panose="020B0604030504040204" pitchFamily="50" charset="-128"/>
                          <a:ea typeface="Meiryo UI" panose="020B0604030504040204" pitchFamily="50" charset="-128"/>
                        </a:rPr>
                        <a:t>ウェブ調査会社（</a:t>
                      </a:r>
                      <a:r>
                        <a:rPr lang="en-US" altLang="ja-JP" sz="1050" kern="0" dirty="0">
                          <a:latin typeface="Meiryo UI" panose="020B0604030504040204" pitchFamily="50" charset="-128"/>
                          <a:ea typeface="Meiryo UI" panose="020B0604030504040204" pitchFamily="50" charset="-128"/>
                        </a:rPr>
                        <a:t>GMO</a:t>
                      </a:r>
                      <a:r>
                        <a:rPr lang="ja-JP" altLang="en-US" sz="1050" kern="0" dirty="0">
                          <a:latin typeface="Meiryo UI" panose="020B0604030504040204" pitchFamily="50" charset="-128"/>
                          <a:ea typeface="Meiryo UI" panose="020B0604030504040204" pitchFamily="50" charset="-128"/>
                        </a:rPr>
                        <a:t>リサーチ＆</a:t>
                      </a:r>
                      <a:r>
                        <a:rPr lang="en-US" altLang="ja-JP" sz="1050" kern="0" dirty="0">
                          <a:latin typeface="Meiryo UI" panose="020B0604030504040204" pitchFamily="50" charset="-128"/>
                          <a:ea typeface="Meiryo UI" panose="020B0604030504040204" pitchFamily="50" charset="-128"/>
                        </a:rPr>
                        <a:t>AI</a:t>
                      </a:r>
                      <a:r>
                        <a:rPr lang="ja-JP" altLang="en-US" sz="1050" kern="0" dirty="0">
                          <a:latin typeface="Meiryo UI" panose="020B0604030504040204" pitchFamily="50" charset="-128"/>
                          <a:ea typeface="Meiryo UI" panose="020B0604030504040204" pitchFamily="50" charset="-128"/>
                        </a:rPr>
                        <a:t>株式会社）の有する海外モニターに対する、オンラインアンケート調査。</a:t>
                      </a: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r>
                        <a:rPr lang="ja-JP" altLang="en-US" sz="1050" kern="0" dirty="0">
                          <a:latin typeface="Meiryo UI" panose="020B0604030504040204" pitchFamily="50" charset="-128"/>
                          <a:ea typeface="Meiryo UI" panose="020B0604030504040204" pitchFamily="50" charset="-128"/>
                        </a:rPr>
                        <a:t>使用言語：英語のみ</a:t>
                      </a: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2136849"/>
                  </a:ext>
                </a:extLst>
              </a:tr>
              <a:tr h="325420">
                <a:tc>
                  <a:txBody>
                    <a:bodyPr/>
                    <a:lstStyle/>
                    <a:p>
                      <a:pPr algn="l">
                        <a:lnSpc>
                          <a:spcPct val="150000"/>
                        </a:lnSpc>
                        <a:spcAft>
                          <a:spcPts val="0"/>
                        </a:spcAft>
                      </a:pPr>
                      <a:r>
                        <a:rPr lang="ja-JP" altLang="en-US" sz="1050" kern="100" dirty="0">
                          <a:effectLst/>
                          <a:latin typeface="Meiryo UI" panose="020B0604030504040204" pitchFamily="50" charset="-128"/>
                          <a:ea typeface="Meiryo UI" panose="020B0604030504040204" pitchFamily="50" charset="-128"/>
                        </a:rPr>
                        <a:t>調査期間</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50000"/>
                        </a:lnSpc>
                        <a:spcBef>
                          <a:spcPts val="0"/>
                        </a:spcBef>
                        <a:spcAft>
                          <a:spcPts val="0"/>
                        </a:spcAft>
                        <a:buClrTx/>
                        <a:buSzTx/>
                        <a:buFont typeface="Wingdings" panose="05000000000000000000" pitchFamily="2" charset="2"/>
                        <a:buNone/>
                        <a:tabLst/>
                        <a:defRPr/>
                      </a:pPr>
                      <a:r>
                        <a:rPr lang="en-US" altLang="ja-JP" sz="1050" kern="0" dirty="0">
                          <a:latin typeface="Meiryo UI" panose="020B0604030504040204" pitchFamily="50" charset="-128"/>
                          <a:ea typeface="Meiryo UI" panose="020B0604030504040204" pitchFamily="50" charset="-128"/>
                        </a:rPr>
                        <a:t>2024</a:t>
                      </a:r>
                      <a:r>
                        <a:rPr lang="ja-JP" altLang="en-US" sz="1050" kern="0" dirty="0">
                          <a:latin typeface="Meiryo UI" panose="020B0604030504040204" pitchFamily="50" charset="-128"/>
                          <a:ea typeface="Meiryo UI" panose="020B0604030504040204" pitchFamily="50" charset="-128"/>
                        </a:rPr>
                        <a:t>年</a:t>
                      </a:r>
                      <a:r>
                        <a:rPr lang="en-US" altLang="ja-JP" sz="1050" kern="0" dirty="0">
                          <a:latin typeface="Meiryo UI" panose="020B0604030504040204" pitchFamily="50" charset="-128"/>
                          <a:ea typeface="Meiryo UI" panose="020B0604030504040204" pitchFamily="50" charset="-128"/>
                        </a:rPr>
                        <a:t>3</a:t>
                      </a:r>
                      <a:r>
                        <a:rPr lang="ja-JP" altLang="en-US" sz="1050" kern="0" dirty="0">
                          <a:latin typeface="Meiryo UI" panose="020B0604030504040204" pitchFamily="50" charset="-128"/>
                          <a:ea typeface="Meiryo UI" panose="020B0604030504040204" pitchFamily="50" charset="-128"/>
                        </a:rPr>
                        <a:t>月</a:t>
                      </a:r>
                      <a:r>
                        <a:rPr lang="en-US" altLang="ja-JP" sz="1050" kern="0" dirty="0">
                          <a:latin typeface="Meiryo UI" panose="020B0604030504040204" pitchFamily="50" charset="-128"/>
                          <a:ea typeface="Meiryo UI" panose="020B0604030504040204" pitchFamily="50" charset="-128"/>
                        </a:rPr>
                        <a:t>21</a:t>
                      </a:r>
                      <a:r>
                        <a:rPr lang="ja-JP" altLang="en-US" sz="1050" kern="0" dirty="0">
                          <a:latin typeface="Meiryo UI" panose="020B0604030504040204" pitchFamily="50" charset="-128"/>
                          <a:ea typeface="Meiryo UI" panose="020B0604030504040204" pitchFamily="50" charset="-128"/>
                        </a:rPr>
                        <a:t>日～</a:t>
                      </a:r>
                      <a:r>
                        <a:rPr lang="en-US" altLang="ja-JP" sz="1050" kern="0" dirty="0">
                          <a:latin typeface="Meiryo UI" panose="020B0604030504040204" pitchFamily="50" charset="-128"/>
                          <a:ea typeface="Meiryo UI" panose="020B0604030504040204" pitchFamily="50" charset="-128"/>
                        </a:rPr>
                        <a:t>3</a:t>
                      </a:r>
                      <a:r>
                        <a:rPr lang="ja-JP" altLang="en-US" sz="1050" kern="0" dirty="0">
                          <a:latin typeface="Meiryo UI" panose="020B0604030504040204" pitchFamily="50" charset="-128"/>
                          <a:ea typeface="Meiryo UI" panose="020B0604030504040204" pitchFamily="50" charset="-128"/>
                        </a:rPr>
                        <a:t>月</a:t>
                      </a:r>
                      <a:r>
                        <a:rPr lang="en-US" altLang="ja-JP" sz="1050" kern="0" dirty="0">
                          <a:latin typeface="Meiryo UI" panose="020B0604030504040204" pitchFamily="50" charset="-128"/>
                          <a:ea typeface="Meiryo UI" panose="020B0604030504040204" pitchFamily="50" charset="-128"/>
                        </a:rPr>
                        <a:t>29</a:t>
                      </a:r>
                      <a:r>
                        <a:rPr lang="ja-JP" altLang="en-US" sz="1050" kern="0" dirty="0">
                          <a:latin typeface="Meiryo UI" panose="020B0604030504040204" pitchFamily="50" charset="-128"/>
                          <a:ea typeface="Meiryo UI" panose="020B0604030504040204" pitchFamily="50" charset="-128"/>
                        </a:rPr>
                        <a:t>日</a:t>
                      </a:r>
                      <a:endParaRPr lang="en-US" altLang="ja-JP" sz="1050" kern="0" dirty="0">
                        <a:latin typeface="Meiryo UI" panose="020B0604030504040204" pitchFamily="50" charset="-128"/>
                        <a:ea typeface="Meiryo UI" panose="020B0604030504040204" pitchFamily="50" charset="-128"/>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2590058"/>
                  </a:ext>
                </a:extLst>
              </a:tr>
              <a:tr h="341802">
                <a:tc>
                  <a:txBody>
                    <a:bodyPr/>
                    <a:lstStyle/>
                    <a:p>
                      <a:pPr algn="l">
                        <a:lnSpc>
                          <a:spcPct val="150000"/>
                        </a:lnSpc>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回収件数</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50000"/>
                        </a:lnSpc>
                        <a:spcBef>
                          <a:spcPts val="0"/>
                        </a:spcBef>
                        <a:spcAft>
                          <a:spcPts val="0"/>
                        </a:spcAft>
                        <a:buClrTx/>
                        <a:buSzTx/>
                        <a:buFont typeface="Wingdings" panose="05000000000000000000" pitchFamily="2" charset="2"/>
                        <a:buNone/>
                        <a:tabLst/>
                        <a:defRPr/>
                      </a:pPr>
                      <a:r>
                        <a:rPr lang="en-US" altLang="ja-JP" sz="1050" kern="0" dirty="0">
                          <a:latin typeface="Meiryo UI" panose="020B0604030504040204" pitchFamily="50" charset="-128"/>
                          <a:ea typeface="Meiryo UI" panose="020B0604030504040204" pitchFamily="50" charset="-128"/>
                        </a:rPr>
                        <a:t>425</a:t>
                      </a:r>
                      <a:r>
                        <a:rPr lang="ja-JP" altLang="en-US" sz="1050" kern="0" dirty="0">
                          <a:latin typeface="Meiryo UI" panose="020B0604030504040204" pitchFamily="50" charset="-128"/>
                          <a:ea typeface="Meiryo UI" panose="020B0604030504040204" pitchFamily="50" charset="-128"/>
                        </a:rPr>
                        <a:t>件（目標件数　</a:t>
                      </a:r>
                      <a:r>
                        <a:rPr lang="en-US" altLang="ja-JP" sz="1050" kern="0" dirty="0">
                          <a:latin typeface="Meiryo UI" panose="020B0604030504040204" pitchFamily="50" charset="-128"/>
                          <a:ea typeface="Meiryo UI" panose="020B0604030504040204" pitchFamily="50" charset="-128"/>
                        </a:rPr>
                        <a:t>300</a:t>
                      </a:r>
                      <a:r>
                        <a:rPr lang="ja-JP" altLang="en-US" sz="1050" kern="0" dirty="0">
                          <a:latin typeface="Meiryo UI" panose="020B0604030504040204" pitchFamily="50" charset="-128"/>
                          <a:ea typeface="Meiryo UI" panose="020B0604030504040204" pitchFamily="50" charset="-128"/>
                        </a:rPr>
                        <a:t>件）</a:t>
                      </a: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24133480"/>
                  </a:ext>
                </a:extLst>
              </a:tr>
            </a:tbl>
          </a:graphicData>
        </a:graphic>
      </p:graphicFrame>
      <p:sp>
        <p:nvSpPr>
          <p:cNvPr id="8" name="コンテンツ プレースホルダー 2">
            <a:extLst>
              <a:ext uri="{FF2B5EF4-FFF2-40B4-BE49-F238E27FC236}">
                <a16:creationId xmlns:a16="http://schemas.microsoft.com/office/drawing/2014/main" id="{8DE77791-B4AC-D568-E872-8FCC6692FF44}"/>
              </a:ext>
            </a:extLst>
          </p:cNvPr>
          <p:cNvSpPr>
            <a:spLocks/>
          </p:cNvSpPr>
          <p:nvPr/>
        </p:nvSpPr>
        <p:spPr>
          <a:xfrm>
            <a:off x="274879" y="3922952"/>
            <a:ext cx="7162800" cy="456774"/>
          </a:xfrm>
          <a:prstGeom prst="rect">
            <a:avLst/>
          </a:prstGeom>
        </p:spPr>
        <p:txBody>
          <a:bodyPr>
            <a:noAutofit/>
          </a:bodyPr>
          <a:lstStyle/>
          <a:p>
            <a:pPr defTabSz="306324">
              <a:spcBef>
                <a:spcPts val="603"/>
              </a:spcBef>
            </a:pPr>
            <a:r>
              <a:rPr lang="en-US" altLang="ja-JP" sz="2400" dirty="0">
                <a:latin typeface="Meiryo UI" panose="020B0604030504040204" pitchFamily="50" charset="-128"/>
                <a:ea typeface="Meiryo UI" panose="020B0604030504040204" pitchFamily="50" charset="-128"/>
              </a:rPr>
              <a:t>1</a:t>
            </a:r>
            <a:r>
              <a:rPr lang="ja-JP" altLang="en-US" sz="2400" kern="1200" dirty="0">
                <a:solidFill>
                  <a:schemeClr val="tx1"/>
                </a:solidFill>
                <a:latin typeface="Meiryo UI" panose="020B0604030504040204" pitchFamily="50" charset="-128"/>
                <a:ea typeface="Meiryo UI" panose="020B0604030504040204" pitchFamily="50" charset="-128"/>
              </a:rPr>
              <a:t>．回答者の属性</a:t>
            </a: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ja-JP"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endParaRPr lang="en-US" altLang="ja-JP" sz="2400" u="wavy" kern="1200" dirty="0">
              <a:solidFill>
                <a:schemeClr val="tx1"/>
              </a:solidFill>
              <a:latin typeface="Meiryo UI" panose="020B0604030504040204" pitchFamily="50" charset="-128"/>
              <a:ea typeface="Meiryo UI" panose="020B0604030504040204" pitchFamily="50" charset="-128"/>
            </a:endParaRPr>
          </a:p>
          <a:p>
            <a:pPr marL="0" indent="0">
              <a:lnSpc>
                <a:spcPct val="150000"/>
              </a:lnSpc>
              <a:spcBef>
                <a:spcPts val="0"/>
              </a:spcBef>
              <a:buNone/>
            </a:pPr>
            <a:endParaRPr lang="ja-JP" altLang="ja-JP" sz="2400" dirty="0">
              <a:latin typeface="Meiryo UI" panose="020B0604030504040204" pitchFamily="50" charset="-128"/>
              <a:ea typeface="Meiryo UI" panose="020B0604030504040204" pitchFamily="50" charset="-128"/>
            </a:endParaRPr>
          </a:p>
        </p:txBody>
      </p:sp>
      <p:graphicFrame>
        <p:nvGraphicFramePr>
          <p:cNvPr id="12" name="表 3">
            <a:extLst>
              <a:ext uri="{FF2B5EF4-FFF2-40B4-BE49-F238E27FC236}">
                <a16:creationId xmlns:a16="http://schemas.microsoft.com/office/drawing/2014/main" id="{94D693BF-70FD-2C1A-B572-2DE68D8CD77F}"/>
              </a:ext>
            </a:extLst>
          </p:cNvPr>
          <p:cNvGraphicFramePr>
            <a:graphicFrameLocks noGrp="1"/>
          </p:cNvGraphicFramePr>
          <p:nvPr>
            <p:extLst>
              <p:ext uri="{D42A27DB-BD31-4B8C-83A1-F6EECF244321}">
                <p14:modId xmlns:p14="http://schemas.microsoft.com/office/powerpoint/2010/main" val="1162198113"/>
              </p:ext>
            </p:extLst>
          </p:nvPr>
        </p:nvGraphicFramePr>
        <p:xfrm>
          <a:off x="552478" y="4469035"/>
          <a:ext cx="2680234" cy="1658798"/>
        </p:xfrm>
        <a:graphic>
          <a:graphicData uri="http://schemas.openxmlformats.org/drawingml/2006/table">
            <a:tbl>
              <a:tblPr firstRow="1" firstCol="1" bandRow="1">
                <a:tableStyleId>{8A107856-5554-42FB-B03E-39F5DBC370BA}</a:tableStyleId>
              </a:tblPr>
              <a:tblGrid>
                <a:gridCol w="581926">
                  <a:extLst>
                    <a:ext uri="{9D8B030D-6E8A-4147-A177-3AD203B41FA5}">
                      <a16:colId xmlns:a16="http://schemas.microsoft.com/office/drawing/2014/main" val="2806494716"/>
                    </a:ext>
                  </a:extLst>
                </a:gridCol>
                <a:gridCol w="2098308">
                  <a:extLst>
                    <a:ext uri="{9D8B030D-6E8A-4147-A177-3AD203B41FA5}">
                      <a16:colId xmlns:a16="http://schemas.microsoft.com/office/drawing/2014/main" val="2521777934"/>
                    </a:ext>
                  </a:extLst>
                </a:gridCol>
              </a:tblGrid>
              <a:tr h="530314">
                <a:tc>
                  <a:txBody>
                    <a:bodyPr/>
                    <a:lstStyle/>
                    <a:p>
                      <a:pPr algn="l">
                        <a:lnSpc>
                          <a:spcPct val="150000"/>
                        </a:lnSpc>
                        <a:spcAft>
                          <a:spcPts val="0"/>
                        </a:spcAft>
                      </a:pPr>
                      <a:r>
                        <a:rPr lang="ja-JP" altLang="en-US" sz="1050" b="1" kern="100" dirty="0">
                          <a:effectLst/>
                          <a:latin typeface="Meiryo UI" panose="020B0604030504040204" pitchFamily="50" charset="-128"/>
                          <a:ea typeface="Meiryo UI" panose="020B0604030504040204" pitchFamily="50" charset="-128"/>
                        </a:rPr>
                        <a:t>年齢</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lnSpc>
                          <a:spcPct val="100000"/>
                        </a:lnSpc>
                        <a:spcAft>
                          <a:spcPts val="0"/>
                        </a:spcAft>
                        <a:buFont typeface="Wingdings" panose="05000000000000000000" pitchFamily="2" charset="2"/>
                        <a:buNone/>
                      </a:pPr>
                      <a:r>
                        <a:rPr lang="ja-JP" altLang="en-US" sz="1050" b="0" dirty="0">
                          <a:latin typeface="Meiryo UI" panose="020B0604030504040204" pitchFamily="50" charset="-128"/>
                          <a:ea typeface="Meiryo UI" panose="020B0604030504040204" pitchFamily="50" charset="-128"/>
                        </a:rPr>
                        <a:t>「</a:t>
                      </a:r>
                      <a:r>
                        <a:rPr lang="en-US" altLang="ja-JP" sz="1050" b="0" dirty="0">
                          <a:latin typeface="Meiryo UI" panose="020B0604030504040204" pitchFamily="50" charset="-128"/>
                          <a:ea typeface="Meiryo UI" panose="020B0604030504040204" pitchFamily="50" charset="-128"/>
                        </a:rPr>
                        <a:t>30</a:t>
                      </a:r>
                      <a:r>
                        <a:rPr lang="ja-JP" altLang="en-US" sz="1050" b="0" dirty="0">
                          <a:latin typeface="Meiryo UI" panose="020B0604030504040204" pitchFamily="50" charset="-128"/>
                          <a:ea typeface="Meiryo UI" panose="020B0604030504040204" pitchFamily="50" charset="-128"/>
                        </a:rPr>
                        <a:t>歳代」と「</a:t>
                      </a:r>
                      <a:r>
                        <a:rPr lang="en-US" altLang="ja-JP" sz="1050" b="0" dirty="0">
                          <a:latin typeface="Meiryo UI" panose="020B0604030504040204" pitchFamily="50" charset="-128"/>
                          <a:ea typeface="Meiryo UI" panose="020B0604030504040204" pitchFamily="50" charset="-128"/>
                        </a:rPr>
                        <a:t>40</a:t>
                      </a:r>
                      <a:r>
                        <a:rPr lang="ja-JP" altLang="en-US" sz="1050" b="0" dirty="0">
                          <a:latin typeface="Meiryo UI" panose="020B0604030504040204" pitchFamily="50" charset="-128"/>
                          <a:ea typeface="Meiryo UI" panose="020B0604030504040204" pitchFamily="50" charset="-128"/>
                        </a:rPr>
                        <a:t>歳代」が</a:t>
                      </a:r>
                      <a:r>
                        <a:rPr lang="en-US" altLang="ja-JP" sz="1050" b="0" dirty="0">
                          <a:latin typeface="Meiryo UI" panose="020B0604030504040204" pitchFamily="50" charset="-128"/>
                          <a:ea typeface="Meiryo UI" panose="020B0604030504040204" pitchFamily="50" charset="-128"/>
                        </a:rPr>
                        <a:t>6</a:t>
                      </a:r>
                      <a:r>
                        <a:rPr lang="ja-JP" altLang="en-US" sz="1050" b="0" dirty="0">
                          <a:latin typeface="Meiryo UI" panose="020B0604030504040204" pitchFamily="50" charset="-128"/>
                          <a:ea typeface="Meiryo UI" panose="020B0604030504040204" pitchFamily="50" charset="-128"/>
                        </a:rPr>
                        <a:t>割を占める。</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4803778"/>
                  </a:ext>
                </a:extLst>
              </a:tr>
              <a:tr h="558679">
                <a:tc>
                  <a:txBody>
                    <a:bodyPr/>
                    <a:lstStyle/>
                    <a:p>
                      <a:pPr algn="l">
                        <a:lnSpc>
                          <a:spcPct val="150000"/>
                        </a:lnSpc>
                        <a:spcAft>
                          <a:spcPts val="0"/>
                        </a:spcAft>
                      </a:pPr>
                      <a:r>
                        <a:rPr lang="ja-JP"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性別</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eaLnBrk="0">
                        <a:lnSpc>
                          <a:spcPct val="100000"/>
                        </a:lnSpc>
                        <a:spcBef>
                          <a:spcPts val="0"/>
                        </a:spcBef>
                        <a:buFont typeface="Wingdings" panose="05000000000000000000" pitchFamily="2" charset="2"/>
                        <a:buNone/>
                      </a:pPr>
                      <a:r>
                        <a:rPr lang="ja-JP" altLang="en-US" sz="1050" dirty="0">
                          <a:latin typeface="Meiryo UI" panose="020B0604030504040204" pitchFamily="50" charset="-128"/>
                          <a:ea typeface="Meiryo UI" panose="020B0604030504040204" pitchFamily="50" charset="-128"/>
                        </a:rPr>
                        <a:t>「男性」が</a:t>
                      </a:r>
                      <a:r>
                        <a:rPr lang="en-US" altLang="ja-JP" sz="1050" dirty="0">
                          <a:latin typeface="Meiryo UI" panose="020B0604030504040204" pitchFamily="50" charset="-128"/>
                          <a:ea typeface="Meiryo UI" panose="020B0604030504040204" pitchFamily="50" charset="-128"/>
                        </a:rPr>
                        <a:t>6</a:t>
                      </a:r>
                      <a:r>
                        <a:rPr lang="ja-JP" altLang="en-US" sz="1050" dirty="0">
                          <a:latin typeface="Meiryo UI" panose="020B0604030504040204" pitchFamily="50" charset="-128"/>
                          <a:ea typeface="Meiryo UI" panose="020B0604030504040204" pitchFamily="50" charset="-128"/>
                        </a:rPr>
                        <a:t>割、「女性」が</a:t>
                      </a:r>
                      <a:r>
                        <a:rPr lang="en-US" altLang="ja-JP" sz="1050" dirty="0">
                          <a:latin typeface="Meiryo UI" panose="020B0604030504040204" pitchFamily="50" charset="-128"/>
                          <a:ea typeface="Meiryo UI" panose="020B0604030504040204" pitchFamily="50" charset="-128"/>
                        </a:rPr>
                        <a:t>4</a:t>
                      </a:r>
                      <a:r>
                        <a:rPr lang="ja-JP" altLang="en-US" sz="1050" dirty="0">
                          <a:latin typeface="Meiryo UI" panose="020B0604030504040204" pitchFamily="50" charset="-128"/>
                          <a:ea typeface="Meiryo UI" panose="020B0604030504040204" pitchFamily="50" charset="-128"/>
                        </a:rPr>
                        <a:t>割。</a:t>
                      </a:r>
                      <a:endParaRPr lang="ja-JP" altLang="en-US" sz="1050" kern="0" dirty="0">
                        <a:latin typeface="Meiryo UI" panose="020B0604030504040204" pitchFamily="50" charset="-128"/>
                        <a:ea typeface="Meiryo UI" panose="020B0604030504040204" pitchFamily="50" charset="-128"/>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16913158"/>
                  </a:ext>
                </a:extLst>
              </a:tr>
              <a:tr h="569805">
                <a:tc>
                  <a:txBody>
                    <a:bodyPr/>
                    <a:lstStyle/>
                    <a:p>
                      <a:pPr algn="l">
                        <a:lnSpc>
                          <a:spcPct val="150000"/>
                        </a:lnSpc>
                        <a:spcAft>
                          <a:spcPts val="0"/>
                        </a:spcAft>
                      </a:pPr>
                      <a:r>
                        <a:rPr lang="ja-JP"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勤務先</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eaLnBrk="0">
                        <a:lnSpc>
                          <a:spcPct val="100000"/>
                        </a:lnSpc>
                        <a:buFont typeface="Wingdings" panose="05000000000000000000" pitchFamily="2" charset="2"/>
                        <a:buNone/>
                      </a:pPr>
                      <a:r>
                        <a:rPr lang="ja-JP" altLang="en-US" sz="1050" kern="0" dirty="0">
                          <a:latin typeface="Meiryo UI" panose="020B0604030504040204" pitchFamily="50" charset="-128"/>
                          <a:ea typeface="Meiryo UI" panose="020B0604030504040204" pitchFamily="50" charset="-128"/>
                        </a:rPr>
                        <a:t>「その他」（</a:t>
                      </a:r>
                      <a:r>
                        <a:rPr lang="en-US" altLang="ja-JP" sz="1050" kern="0" dirty="0">
                          <a:latin typeface="Meiryo UI" panose="020B0604030504040204" pitchFamily="50" charset="-128"/>
                          <a:ea typeface="Meiryo UI" panose="020B0604030504040204" pitchFamily="50" charset="-128"/>
                        </a:rPr>
                        <a:t>4</a:t>
                      </a:r>
                      <a:r>
                        <a:rPr lang="ja-JP" altLang="en-US" sz="1050" kern="0" dirty="0">
                          <a:latin typeface="Meiryo UI" panose="020B0604030504040204" pitchFamily="50" charset="-128"/>
                          <a:ea typeface="Meiryo UI" panose="020B0604030504040204" pitchFamily="50" charset="-128"/>
                        </a:rPr>
                        <a:t>割）が最も多く、「金融業・保険業」（</a:t>
                      </a:r>
                      <a:r>
                        <a:rPr lang="en-US" altLang="ja-JP" sz="1050" kern="0" dirty="0">
                          <a:latin typeface="Meiryo UI" panose="020B0604030504040204" pitchFamily="50" charset="-128"/>
                          <a:ea typeface="Meiryo UI" panose="020B0604030504040204" pitchFamily="50" charset="-128"/>
                        </a:rPr>
                        <a:t>2</a:t>
                      </a:r>
                      <a:r>
                        <a:rPr lang="ja-JP" altLang="en-US" sz="1050" kern="0" dirty="0">
                          <a:latin typeface="Meiryo UI" panose="020B0604030504040204" pitchFamily="50" charset="-128"/>
                          <a:ea typeface="Meiryo UI" panose="020B0604030504040204" pitchFamily="50" charset="-128"/>
                        </a:rPr>
                        <a:t>割）と続く。</a:t>
                      </a: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2136849"/>
                  </a:ext>
                </a:extLst>
              </a:tr>
            </a:tbl>
          </a:graphicData>
        </a:graphic>
      </p:graphicFrame>
      <p:pic>
        <p:nvPicPr>
          <p:cNvPr id="23" name="Picture 22">
            <a:extLst>
              <a:ext uri="{FF2B5EF4-FFF2-40B4-BE49-F238E27FC236}">
                <a16:creationId xmlns:a16="http://schemas.microsoft.com/office/drawing/2014/main" id="{4CF3284B-2325-D850-4380-B68E8BB9AA4C}"/>
              </a:ext>
            </a:extLst>
          </p:cNvPr>
          <p:cNvPicPr>
            <a:picLocks noChangeAspect="1"/>
          </p:cNvPicPr>
          <p:nvPr/>
        </p:nvPicPr>
        <p:blipFill rotWithShape="1">
          <a:blip r:embed="rId2"/>
          <a:srcRect l="25611" r="29361"/>
          <a:stretch/>
        </p:blipFill>
        <p:spPr>
          <a:xfrm>
            <a:off x="3389285" y="3993984"/>
            <a:ext cx="1747403" cy="2042224"/>
          </a:xfrm>
          <a:prstGeom prst="rect">
            <a:avLst/>
          </a:prstGeom>
        </p:spPr>
      </p:pic>
      <p:pic>
        <p:nvPicPr>
          <p:cNvPr id="30" name="Picture 29">
            <a:extLst>
              <a:ext uri="{FF2B5EF4-FFF2-40B4-BE49-F238E27FC236}">
                <a16:creationId xmlns:a16="http://schemas.microsoft.com/office/drawing/2014/main" id="{D4F95E1E-2B6F-A4CF-380B-53A1C6139882}"/>
              </a:ext>
            </a:extLst>
          </p:cNvPr>
          <p:cNvPicPr>
            <a:picLocks noChangeAspect="1"/>
          </p:cNvPicPr>
          <p:nvPr/>
        </p:nvPicPr>
        <p:blipFill rotWithShape="1">
          <a:blip r:embed="rId3"/>
          <a:srcRect l="19583" r="19804"/>
          <a:stretch/>
        </p:blipFill>
        <p:spPr>
          <a:xfrm>
            <a:off x="6649141" y="3982692"/>
            <a:ext cx="2476500" cy="2300434"/>
          </a:xfrm>
          <a:prstGeom prst="rect">
            <a:avLst/>
          </a:prstGeom>
        </p:spPr>
      </p:pic>
      <p:sp>
        <p:nvSpPr>
          <p:cNvPr id="32" name="Arc 31">
            <a:extLst>
              <a:ext uri="{FF2B5EF4-FFF2-40B4-BE49-F238E27FC236}">
                <a16:creationId xmlns:a16="http://schemas.microsoft.com/office/drawing/2014/main" id="{014F25F0-4513-888A-A52D-0291896E9E55}"/>
              </a:ext>
            </a:extLst>
          </p:cNvPr>
          <p:cNvSpPr/>
          <p:nvPr/>
        </p:nvSpPr>
        <p:spPr>
          <a:xfrm rot="9869619">
            <a:off x="3512686" y="4479171"/>
            <a:ext cx="1543410" cy="1522497"/>
          </a:xfrm>
          <a:prstGeom prst="arc">
            <a:avLst>
              <a:gd name="adj1" fmla="val 10044265"/>
              <a:gd name="adj2" fmla="val 1241554"/>
            </a:avLst>
          </a:prstGeom>
          <a:ln w="25400">
            <a:solidFill>
              <a:srgbClr val="C00000"/>
            </a:solidFill>
            <a:headEnd type="oval"/>
            <a:tailEnd type="ova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33" name="TextBox 32">
            <a:extLst>
              <a:ext uri="{FF2B5EF4-FFF2-40B4-BE49-F238E27FC236}">
                <a16:creationId xmlns:a16="http://schemas.microsoft.com/office/drawing/2014/main" id="{89FDB226-3894-631F-F84F-EEFB9C8CF3BE}"/>
              </a:ext>
            </a:extLst>
          </p:cNvPr>
          <p:cNvSpPr txBox="1"/>
          <p:nvPr/>
        </p:nvSpPr>
        <p:spPr>
          <a:xfrm>
            <a:off x="3324111" y="6019514"/>
            <a:ext cx="2056620" cy="253916"/>
          </a:xfrm>
          <a:prstGeom prst="rect">
            <a:avLst/>
          </a:prstGeom>
          <a:noFill/>
        </p:spPr>
        <p:txBody>
          <a:bodyPr wrap="square" rtlCol="0">
            <a:spAutoFit/>
          </a:bodyPr>
          <a:lstStyle/>
          <a:p>
            <a:r>
              <a:rPr lang="ja-JP" altLang="en-US" sz="1050" b="0" dirty="0">
                <a:solidFill>
                  <a:srgbClr val="C00000"/>
                </a:solidFill>
                <a:latin typeface="Meiryo UI" panose="020B0604030504040204" pitchFamily="50" charset="-128"/>
                <a:ea typeface="Meiryo UI" panose="020B0604030504040204" pitchFamily="50" charset="-128"/>
              </a:rPr>
              <a:t>「</a:t>
            </a:r>
            <a:r>
              <a:rPr lang="en-US" altLang="ja-JP" sz="1050" b="0" dirty="0">
                <a:solidFill>
                  <a:srgbClr val="C00000"/>
                </a:solidFill>
                <a:latin typeface="Meiryo UI" panose="020B0604030504040204" pitchFamily="50" charset="-128"/>
                <a:ea typeface="Meiryo UI" panose="020B0604030504040204" pitchFamily="50" charset="-128"/>
              </a:rPr>
              <a:t>30</a:t>
            </a:r>
            <a:r>
              <a:rPr lang="ja-JP" altLang="en-US" sz="1050" b="0" dirty="0">
                <a:solidFill>
                  <a:srgbClr val="C00000"/>
                </a:solidFill>
                <a:latin typeface="Meiryo UI" panose="020B0604030504040204" pitchFamily="50" charset="-128"/>
                <a:ea typeface="Meiryo UI" panose="020B0604030504040204" pitchFamily="50" charset="-128"/>
              </a:rPr>
              <a:t>歳代」と「</a:t>
            </a:r>
            <a:r>
              <a:rPr lang="en-US" altLang="ja-JP" sz="1050" b="0" dirty="0">
                <a:solidFill>
                  <a:srgbClr val="C00000"/>
                </a:solidFill>
                <a:latin typeface="Meiryo UI" panose="020B0604030504040204" pitchFamily="50" charset="-128"/>
                <a:ea typeface="Meiryo UI" panose="020B0604030504040204" pitchFamily="50" charset="-128"/>
              </a:rPr>
              <a:t>40</a:t>
            </a:r>
            <a:r>
              <a:rPr lang="ja-JP" altLang="en-US" sz="1050" b="0" dirty="0">
                <a:solidFill>
                  <a:srgbClr val="C00000"/>
                </a:solidFill>
                <a:latin typeface="Meiryo UI" panose="020B0604030504040204" pitchFamily="50" charset="-128"/>
                <a:ea typeface="Meiryo UI" panose="020B0604030504040204" pitchFamily="50" charset="-128"/>
              </a:rPr>
              <a:t>歳代」が合計</a:t>
            </a:r>
            <a:r>
              <a:rPr lang="en-US" altLang="ja-JP" sz="1050" b="0" dirty="0">
                <a:solidFill>
                  <a:srgbClr val="C00000"/>
                </a:solidFill>
                <a:latin typeface="Meiryo UI" panose="020B0604030504040204" pitchFamily="50" charset="-128"/>
                <a:ea typeface="Meiryo UI" panose="020B0604030504040204" pitchFamily="50" charset="-128"/>
              </a:rPr>
              <a:t>6</a:t>
            </a:r>
            <a:r>
              <a:rPr lang="ja-JP" altLang="en-US" sz="1050" b="0" dirty="0">
                <a:solidFill>
                  <a:srgbClr val="C00000"/>
                </a:solidFill>
                <a:latin typeface="Meiryo UI" panose="020B0604030504040204" pitchFamily="50" charset="-128"/>
                <a:ea typeface="Meiryo UI" panose="020B0604030504040204" pitchFamily="50" charset="-128"/>
              </a:rPr>
              <a:t>割</a:t>
            </a:r>
            <a:endParaRPr kumimoji="1" lang="ja-JP" altLang="en-US" sz="1050" dirty="0">
              <a:solidFill>
                <a:srgbClr val="C00000"/>
              </a:solidFill>
            </a:endParaRPr>
          </a:p>
        </p:txBody>
      </p:sp>
      <p:sp>
        <p:nvSpPr>
          <p:cNvPr id="45" name="テキスト ボックス 9">
            <a:extLst>
              <a:ext uri="{FF2B5EF4-FFF2-40B4-BE49-F238E27FC236}">
                <a16:creationId xmlns:a16="http://schemas.microsoft.com/office/drawing/2014/main" id="{327A8080-1B64-4997-803B-02507C1C158B}"/>
              </a:ext>
            </a:extLst>
          </p:cNvPr>
          <p:cNvSpPr txBox="1"/>
          <p:nvPr/>
        </p:nvSpPr>
        <p:spPr>
          <a:xfrm>
            <a:off x="89770" y="3122572"/>
            <a:ext cx="7533018" cy="877729"/>
          </a:xfrm>
          <a:prstGeom prst="rect">
            <a:avLst/>
          </a:prstGeom>
        </p:spPr>
        <p:txBody>
          <a:bodyPr vert="horz" lIns="91440" tIns="45720" rIns="91440" bIns="45720" rtlCol="0" anchor="ctr">
            <a:normAutofit/>
          </a:bodyPr>
          <a:lstStyle/>
          <a:p>
            <a:pPr defTabSz="914400">
              <a:lnSpc>
                <a:spcPct val="90000"/>
              </a:lnSpc>
              <a:spcBef>
                <a:spcPct val="0"/>
              </a:spcBef>
              <a:spcAft>
                <a:spcPts val="600"/>
              </a:spcAft>
            </a:pPr>
            <a:r>
              <a:rPr kumimoji="1" lang="en-US" altLang="ja-JP" sz="3500" kern="1200" dirty="0">
                <a:latin typeface="Meiryo UI" panose="020B0604030504040204" pitchFamily="50" charset="-128"/>
                <a:ea typeface="Meiryo UI" panose="020B0604030504040204" pitchFamily="50" charset="-128"/>
                <a:cs typeface="+mj-cs"/>
              </a:rPr>
              <a:t>Ⅱ</a:t>
            </a:r>
            <a:r>
              <a:rPr kumimoji="1" lang="ja-JP" altLang="en-US" sz="3500" kern="1200" dirty="0">
                <a:latin typeface="Meiryo UI" panose="020B0604030504040204" pitchFamily="50" charset="-128"/>
                <a:ea typeface="Meiryo UI" panose="020B0604030504040204" pitchFamily="50" charset="-128"/>
                <a:cs typeface="+mj-cs"/>
              </a:rPr>
              <a:t>　調査結果の概要</a:t>
            </a:r>
          </a:p>
        </p:txBody>
      </p:sp>
      <p:pic>
        <p:nvPicPr>
          <p:cNvPr id="2" name="図 1">
            <a:extLst>
              <a:ext uri="{FF2B5EF4-FFF2-40B4-BE49-F238E27FC236}">
                <a16:creationId xmlns:a16="http://schemas.microsoft.com/office/drawing/2014/main" id="{B67E0009-43D2-3BA9-AE0F-41030A813955}"/>
              </a:ext>
            </a:extLst>
          </p:cNvPr>
          <p:cNvPicPr>
            <a:picLocks noChangeAspect="1"/>
          </p:cNvPicPr>
          <p:nvPr/>
        </p:nvPicPr>
        <p:blipFill rotWithShape="1">
          <a:blip r:embed="rId4"/>
          <a:srcRect l="28200" r="28499"/>
          <a:stretch/>
        </p:blipFill>
        <p:spPr>
          <a:xfrm>
            <a:off x="5215791" y="4015245"/>
            <a:ext cx="1666727" cy="2081319"/>
          </a:xfrm>
          <a:prstGeom prst="rect">
            <a:avLst/>
          </a:prstGeom>
        </p:spPr>
      </p:pic>
    </p:spTree>
    <p:extLst>
      <p:ext uri="{BB962C8B-B14F-4D97-AF65-F5344CB8AC3E}">
        <p14:creationId xmlns:p14="http://schemas.microsoft.com/office/powerpoint/2010/main" val="1502134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rc 19">
            <a:extLst>
              <a:ext uri="{FF2B5EF4-FFF2-40B4-BE49-F238E27FC236}">
                <a16:creationId xmlns:a16="http://schemas.microsoft.com/office/drawing/2014/main" id="{65485093-785F-0E47-011B-700525464BD9}"/>
              </a:ext>
            </a:extLst>
          </p:cNvPr>
          <p:cNvSpPr/>
          <p:nvPr/>
        </p:nvSpPr>
        <p:spPr>
          <a:xfrm rot="14498749">
            <a:off x="2128794" y="4568676"/>
            <a:ext cx="2020485" cy="2039156"/>
          </a:xfrm>
          <a:prstGeom prst="arc">
            <a:avLst>
              <a:gd name="adj1" fmla="val 10242776"/>
              <a:gd name="adj2" fmla="val 1722454"/>
            </a:avLst>
          </a:prstGeom>
          <a:ln w="25400">
            <a:solidFill>
              <a:srgbClr val="C00000"/>
            </a:solidFill>
            <a:headEnd type="oval"/>
            <a:tailEnd type="ova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p>
        </p:txBody>
      </p:sp>
      <p:sp>
        <p:nvSpPr>
          <p:cNvPr id="21" name="TextBox 20">
            <a:extLst>
              <a:ext uri="{FF2B5EF4-FFF2-40B4-BE49-F238E27FC236}">
                <a16:creationId xmlns:a16="http://schemas.microsoft.com/office/drawing/2014/main" id="{03F4F4D5-5C9E-2A49-2F1A-F7310013F18D}"/>
              </a:ext>
            </a:extLst>
          </p:cNvPr>
          <p:cNvSpPr txBox="1"/>
          <p:nvPr/>
        </p:nvSpPr>
        <p:spPr>
          <a:xfrm>
            <a:off x="595870" y="5324727"/>
            <a:ext cx="1659357" cy="415498"/>
          </a:xfrm>
          <a:prstGeom prst="rect">
            <a:avLst/>
          </a:prstGeom>
          <a:noFill/>
        </p:spPr>
        <p:txBody>
          <a:bodyPr wrap="square" rtlCol="0">
            <a:spAutoFit/>
          </a:bodyPr>
          <a:lstStyle/>
          <a:p>
            <a:r>
              <a:rPr lang="ja-JP" altLang="en-US" sz="1050" kern="100" dirty="0">
                <a:solidFill>
                  <a:srgbClr val="C00000"/>
                </a:solidFill>
                <a:latin typeface="Meiryo UI" panose="020B0604030504040204" pitchFamily="50" charset="-128"/>
                <a:ea typeface="Meiryo UI" panose="020B0604030504040204" pitchFamily="50" charset="-128"/>
                <a:cs typeface="Times New Roman" panose="02020603050405020304" pitchFamily="18" charset="0"/>
              </a:rPr>
              <a:t>「全員または一部がインターに通っている」が合計</a:t>
            </a:r>
            <a:r>
              <a:rPr lang="en-US" altLang="ja-JP" sz="1050" kern="100" dirty="0">
                <a:solidFill>
                  <a:srgbClr val="C00000"/>
                </a:solidFill>
                <a:latin typeface="Meiryo UI" panose="020B0604030504040204" pitchFamily="50" charset="-128"/>
                <a:ea typeface="Meiryo UI" panose="020B0604030504040204" pitchFamily="50" charset="-128"/>
                <a:cs typeface="Times New Roman" panose="02020603050405020304" pitchFamily="18" charset="0"/>
              </a:rPr>
              <a:t>6</a:t>
            </a:r>
            <a:r>
              <a:rPr lang="ja-JP" altLang="en-US" sz="1050" kern="100" dirty="0">
                <a:solidFill>
                  <a:srgbClr val="C00000"/>
                </a:solidFill>
                <a:latin typeface="Meiryo UI" panose="020B0604030504040204" pitchFamily="50" charset="-128"/>
                <a:ea typeface="Meiryo UI" panose="020B0604030504040204" pitchFamily="50" charset="-128"/>
                <a:cs typeface="Times New Roman" panose="02020603050405020304" pitchFamily="18" charset="0"/>
              </a:rPr>
              <a:t>割</a:t>
            </a:r>
            <a:endParaRPr kumimoji="1" lang="ja-JP" altLang="en-US" sz="1050" dirty="0">
              <a:solidFill>
                <a:srgbClr val="C00000"/>
              </a:solidFill>
            </a:endParaRPr>
          </a:p>
        </p:txBody>
      </p:sp>
      <p:sp>
        <p:nvSpPr>
          <p:cNvPr id="23" name="Arrow: Right 22">
            <a:extLst>
              <a:ext uri="{FF2B5EF4-FFF2-40B4-BE49-F238E27FC236}">
                <a16:creationId xmlns:a16="http://schemas.microsoft.com/office/drawing/2014/main" id="{281E64B4-86A6-D2D2-D268-BDE4FB940D50}"/>
              </a:ext>
            </a:extLst>
          </p:cNvPr>
          <p:cNvSpPr/>
          <p:nvPr/>
        </p:nvSpPr>
        <p:spPr>
          <a:xfrm>
            <a:off x="4206384" y="5610458"/>
            <a:ext cx="1338770" cy="179492"/>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 name="Slide Number Placeholder 10">
            <a:extLst>
              <a:ext uri="{FF2B5EF4-FFF2-40B4-BE49-F238E27FC236}">
                <a16:creationId xmlns:a16="http://schemas.microsoft.com/office/drawing/2014/main" id="{DAD815DE-926C-C84E-DDF6-C33AA292D935}"/>
              </a:ext>
            </a:extLst>
          </p:cNvPr>
          <p:cNvSpPr>
            <a:spLocks noGrp="1"/>
          </p:cNvSpPr>
          <p:nvPr>
            <p:ph type="sldNum" sz="quarter" idx="12"/>
          </p:nvPr>
        </p:nvSpPr>
        <p:spPr>
          <a:xfrm>
            <a:off x="8796939" y="6457639"/>
            <a:ext cx="336042" cy="365125"/>
          </a:xfrm>
        </p:spPr>
        <p:txBody>
          <a:bodyPr vert="horz" lIns="91440" tIns="45720" rIns="91440" bIns="45720" rtlCol="0" anchor="ctr">
            <a:normAutofit/>
          </a:bodyPr>
          <a:lstStyle/>
          <a:p>
            <a:pPr defTabSz="914400">
              <a:spcAft>
                <a:spcPts val="600"/>
              </a:spcAft>
            </a:pPr>
            <a:r>
              <a:rPr kumimoji="1" lang="en-US" altLang="ja-JP" dirty="0">
                <a:solidFill>
                  <a:schemeClr val="tx1"/>
                </a:solidFill>
                <a:latin typeface="Meiryo UI" panose="020B0604030504040204" pitchFamily="50" charset="-128"/>
                <a:ea typeface="Meiryo UI" panose="020B0604030504040204" pitchFamily="50" charset="-128"/>
              </a:rPr>
              <a:t>2</a:t>
            </a:r>
          </a:p>
        </p:txBody>
      </p:sp>
      <p:sp>
        <p:nvSpPr>
          <p:cNvPr id="6" name="Rectangle 1">
            <a:extLst>
              <a:ext uri="{FF2B5EF4-FFF2-40B4-BE49-F238E27FC236}">
                <a16:creationId xmlns:a16="http://schemas.microsoft.com/office/drawing/2014/main" id="{94A058CD-71C0-FCDB-EDD1-DF8BBE6A6620}"/>
              </a:ext>
            </a:extLst>
          </p:cNvPr>
          <p:cNvSpPr>
            <a:spLocks noChangeArrowheads="1"/>
          </p:cNvSpPr>
          <p:nvPr/>
        </p:nvSpPr>
        <p:spPr bwMode="auto">
          <a:xfrm>
            <a:off x="2447392" y="36467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ja-JP" altLang="en-US" sz="1350">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CBDA87E7-3C44-A4E2-4953-282FAFAF24F3}"/>
              </a:ext>
            </a:extLst>
          </p:cNvPr>
          <p:cNvSpPr>
            <a:spLocks/>
          </p:cNvSpPr>
          <p:nvPr/>
        </p:nvSpPr>
        <p:spPr>
          <a:xfrm>
            <a:off x="170946" y="212076"/>
            <a:ext cx="7162800" cy="456774"/>
          </a:xfrm>
          <a:prstGeom prst="rect">
            <a:avLst/>
          </a:prstGeom>
        </p:spPr>
        <p:txBody>
          <a:bodyPr>
            <a:noAutofit/>
          </a:bodyPr>
          <a:lstStyle/>
          <a:p>
            <a:pPr defTabSz="306324">
              <a:spcBef>
                <a:spcPts val="603"/>
              </a:spcBef>
            </a:pPr>
            <a:r>
              <a:rPr lang="en-US" altLang="ja-JP" sz="2400" dirty="0">
                <a:latin typeface="Meiryo UI" panose="020B0604030504040204" pitchFamily="50" charset="-128"/>
                <a:ea typeface="Meiryo UI" panose="020B0604030504040204" pitchFamily="50" charset="-128"/>
              </a:rPr>
              <a:t>1</a:t>
            </a:r>
            <a:r>
              <a:rPr lang="ja-JP" altLang="en-US" sz="2400" kern="1200" dirty="0">
                <a:solidFill>
                  <a:schemeClr val="tx1"/>
                </a:solidFill>
                <a:latin typeface="Meiryo UI" panose="020B0604030504040204" pitchFamily="50" charset="-128"/>
                <a:ea typeface="Meiryo UI" panose="020B0604030504040204" pitchFamily="50" charset="-128"/>
              </a:rPr>
              <a:t>．回答者の属性（続き）</a:t>
            </a: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ja-JP"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endParaRPr lang="en-US" altLang="ja-JP" sz="2400" u="wavy" kern="1200" dirty="0">
              <a:solidFill>
                <a:schemeClr val="tx1"/>
              </a:solidFill>
              <a:latin typeface="Meiryo UI" panose="020B0604030504040204" pitchFamily="50" charset="-128"/>
              <a:ea typeface="Meiryo UI" panose="020B0604030504040204" pitchFamily="50" charset="-128"/>
            </a:endParaRPr>
          </a:p>
          <a:p>
            <a:pPr marL="0" indent="0">
              <a:lnSpc>
                <a:spcPct val="150000"/>
              </a:lnSpc>
              <a:spcBef>
                <a:spcPts val="0"/>
              </a:spcBef>
              <a:buNone/>
            </a:pPr>
            <a:endParaRPr lang="ja-JP" altLang="ja-JP" sz="2400" dirty="0">
              <a:latin typeface="Meiryo UI" panose="020B0604030504040204" pitchFamily="50" charset="-128"/>
              <a:ea typeface="Meiryo UI" panose="020B0604030504040204" pitchFamily="50" charset="-128"/>
            </a:endParaRPr>
          </a:p>
        </p:txBody>
      </p:sp>
      <p:graphicFrame>
        <p:nvGraphicFramePr>
          <p:cNvPr id="8" name="表 3">
            <a:extLst>
              <a:ext uri="{FF2B5EF4-FFF2-40B4-BE49-F238E27FC236}">
                <a16:creationId xmlns:a16="http://schemas.microsoft.com/office/drawing/2014/main" id="{CD89EF1B-3D6E-1385-9A56-911FB3ED6C58}"/>
              </a:ext>
            </a:extLst>
          </p:cNvPr>
          <p:cNvGraphicFramePr>
            <a:graphicFrameLocks noGrp="1"/>
          </p:cNvGraphicFramePr>
          <p:nvPr>
            <p:extLst>
              <p:ext uri="{D42A27DB-BD31-4B8C-83A1-F6EECF244321}">
                <p14:modId xmlns:p14="http://schemas.microsoft.com/office/powerpoint/2010/main" val="1063131638"/>
              </p:ext>
            </p:extLst>
          </p:nvPr>
        </p:nvGraphicFramePr>
        <p:xfrm>
          <a:off x="552475" y="761180"/>
          <a:ext cx="2277811" cy="1658798"/>
        </p:xfrm>
        <a:graphic>
          <a:graphicData uri="http://schemas.openxmlformats.org/drawingml/2006/table">
            <a:tbl>
              <a:tblPr firstRow="1" firstCol="1" bandRow="1">
                <a:tableStyleId>{8A107856-5554-42FB-B03E-39F5DBC370BA}</a:tableStyleId>
              </a:tblPr>
              <a:tblGrid>
                <a:gridCol w="775582">
                  <a:extLst>
                    <a:ext uri="{9D8B030D-6E8A-4147-A177-3AD203B41FA5}">
                      <a16:colId xmlns:a16="http://schemas.microsoft.com/office/drawing/2014/main" val="2806494716"/>
                    </a:ext>
                  </a:extLst>
                </a:gridCol>
                <a:gridCol w="1502229">
                  <a:extLst>
                    <a:ext uri="{9D8B030D-6E8A-4147-A177-3AD203B41FA5}">
                      <a16:colId xmlns:a16="http://schemas.microsoft.com/office/drawing/2014/main" val="2521777934"/>
                    </a:ext>
                  </a:extLst>
                </a:gridCol>
              </a:tblGrid>
              <a:tr h="530314">
                <a:tc>
                  <a:txBody>
                    <a:bodyPr/>
                    <a:lstStyle/>
                    <a:p>
                      <a:pPr algn="l">
                        <a:lnSpc>
                          <a:spcPct val="150000"/>
                        </a:lnSpc>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個人年収</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buFont typeface="Wingdings" panose="05000000000000000000" pitchFamily="2" charset="2"/>
                        <a:buNone/>
                      </a:pPr>
                      <a:r>
                        <a:rPr lang="ja-JP" altLang="en-US" sz="1050" b="0" dirty="0">
                          <a:latin typeface="Meiryo UI" panose="020B0604030504040204" pitchFamily="50" charset="-128"/>
                          <a:ea typeface="Meiryo UI" panose="020B0604030504040204" pitchFamily="50" charset="-128"/>
                        </a:rPr>
                        <a:t>「</a:t>
                      </a:r>
                      <a:r>
                        <a:rPr lang="en-US" altLang="ja-JP" sz="1050" b="0" dirty="0">
                          <a:latin typeface="Meiryo UI" panose="020B0604030504040204" pitchFamily="50" charset="-128"/>
                          <a:ea typeface="Meiryo UI" panose="020B0604030504040204" pitchFamily="50" charset="-128"/>
                        </a:rPr>
                        <a:t>2,500</a:t>
                      </a:r>
                      <a:r>
                        <a:rPr lang="ja-JP" altLang="en-US" sz="1050" b="0" dirty="0">
                          <a:latin typeface="Meiryo UI" panose="020B0604030504040204" pitchFamily="50" charset="-128"/>
                          <a:ea typeface="Meiryo UI" panose="020B0604030504040204" pitchFamily="50" charset="-128"/>
                        </a:rPr>
                        <a:t>万円未満」が</a:t>
                      </a:r>
                      <a:r>
                        <a:rPr lang="en-US" altLang="ja-JP" sz="1050" b="0" dirty="0">
                          <a:latin typeface="Meiryo UI" panose="020B0604030504040204" pitchFamily="50" charset="-128"/>
                          <a:ea typeface="Meiryo UI" panose="020B0604030504040204" pitchFamily="50" charset="-128"/>
                        </a:rPr>
                        <a:t>6</a:t>
                      </a:r>
                      <a:r>
                        <a:rPr lang="ja-JP" altLang="en-US" sz="1050" b="0" dirty="0">
                          <a:latin typeface="Meiryo UI" panose="020B0604030504040204" pitchFamily="50" charset="-128"/>
                          <a:ea typeface="Meiryo UI" panose="020B0604030504040204" pitchFamily="50" charset="-128"/>
                        </a:rPr>
                        <a:t>割を占める。</a:t>
                      </a:r>
                    </a:p>
                  </a:txBody>
                  <a:tcPr marL="42862" marR="42862" marT="0" marB="0"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4803778"/>
                  </a:ext>
                </a:extLst>
              </a:tr>
              <a:tr h="558679">
                <a:tc>
                  <a:txBody>
                    <a:bodyPr/>
                    <a:lstStyle/>
                    <a:p>
                      <a:pPr algn="l">
                        <a:lnSpc>
                          <a:spcPct val="150000"/>
                        </a:lnSpc>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世帯年収</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buFont typeface="Wingdings" panose="05000000000000000000" pitchFamily="2" charset="2"/>
                        <a:buNone/>
                      </a:pPr>
                      <a:r>
                        <a:rPr lang="ja-JP" altLang="en-US" sz="1050" b="0" dirty="0">
                          <a:latin typeface="Meiryo UI" panose="020B0604030504040204" pitchFamily="50" charset="-128"/>
                          <a:ea typeface="Meiryo UI" panose="020B0604030504040204" pitchFamily="50" charset="-128"/>
                        </a:rPr>
                        <a:t>「</a:t>
                      </a:r>
                      <a:r>
                        <a:rPr lang="en-US" altLang="ja-JP" sz="1050" b="0" dirty="0">
                          <a:latin typeface="Meiryo UI" panose="020B0604030504040204" pitchFamily="50" charset="-128"/>
                          <a:ea typeface="Meiryo UI" panose="020B0604030504040204" pitchFamily="50" charset="-128"/>
                        </a:rPr>
                        <a:t>3,000</a:t>
                      </a:r>
                      <a:r>
                        <a:rPr lang="ja-JP" altLang="en-US" sz="1050" b="0" dirty="0">
                          <a:latin typeface="Meiryo UI" panose="020B0604030504040204" pitchFamily="50" charset="-128"/>
                          <a:ea typeface="Meiryo UI" panose="020B0604030504040204" pitchFamily="50" charset="-128"/>
                        </a:rPr>
                        <a:t>万円未満」が</a:t>
                      </a:r>
                      <a:r>
                        <a:rPr lang="en-US" altLang="ja-JP" sz="1050" b="0" dirty="0">
                          <a:latin typeface="Meiryo UI" panose="020B0604030504040204" pitchFamily="50" charset="-128"/>
                          <a:ea typeface="Meiryo UI" panose="020B0604030504040204" pitchFamily="50" charset="-128"/>
                        </a:rPr>
                        <a:t>5</a:t>
                      </a:r>
                      <a:r>
                        <a:rPr lang="ja-JP" altLang="en-US" sz="1050" b="0" dirty="0">
                          <a:latin typeface="Meiryo UI" panose="020B0604030504040204" pitchFamily="50" charset="-128"/>
                          <a:ea typeface="Meiryo UI" panose="020B0604030504040204" pitchFamily="50" charset="-128"/>
                        </a:rPr>
                        <a:t>割を占める。</a:t>
                      </a: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16913158"/>
                  </a:ext>
                </a:extLst>
              </a:tr>
              <a:tr h="569805">
                <a:tc>
                  <a:txBody>
                    <a:bodyPr/>
                    <a:lstStyle/>
                    <a:p>
                      <a:pPr algn="l">
                        <a:lnSpc>
                          <a:spcPct val="150000"/>
                        </a:lnSpc>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家族構成</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050" b="0" dirty="0">
                          <a:latin typeface="Meiryo UI" panose="020B0604030504040204" pitchFamily="50" charset="-128"/>
                          <a:ea typeface="Meiryo UI" panose="020B0604030504040204" pitchFamily="50" charset="-128"/>
                        </a:rPr>
                        <a:t>「配偶者と子どもがいる」（</a:t>
                      </a:r>
                      <a:r>
                        <a:rPr lang="en-US" altLang="ja-JP" sz="1050" b="0" dirty="0">
                          <a:latin typeface="Meiryo UI" panose="020B0604030504040204" pitchFamily="50" charset="-128"/>
                          <a:ea typeface="Meiryo UI" panose="020B0604030504040204" pitchFamily="50" charset="-128"/>
                        </a:rPr>
                        <a:t>4</a:t>
                      </a:r>
                      <a:r>
                        <a:rPr lang="ja-JP" altLang="en-US" sz="1050" b="0" dirty="0">
                          <a:latin typeface="Meiryo UI" panose="020B0604030504040204" pitchFamily="50" charset="-128"/>
                          <a:ea typeface="Meiryo UI" panose="020B0604030504040204" pitchFamily="50" charset="-128"/>
                        </a:rPr>
                        <a:t>割）が最も多い。</a:t>
                      </a:r>
                      <a:endParaRPr lang="en-US" altLang="ja-JP" sz="1050" b="0" dirty="0">
                        <a:latin typeface="Meiryo UI" panose="020B0604030504040204" pitchFamily="50" charset="-128"/>
                        <a:ea typeface="Meiryo UI" panose="020B0604030504040204" pitchFamily="50" charset="-128"/>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2136849"/>
                  </a:ext>
                </a:extLst>
              </a:tr>
            </a:tbl>
          </a:graphicData>
        </a:graphic>
      </p:graphicFrame>
      <p:pic>
        <p:nvPicPr>
          <p:cNvPr id="9" name="Picture 8">
            <a:extLst>
              <a:ext uri="{FF2B5EF4-FFF2-40B4-BE49-F238E27FC236}">
                <a16:creationId xmlns:a16="http://schemas.microsoft.com/office/drawing/2014/main" id="{056C5EDB-418E-00D0-FAE7-B38E9E15E2D9}"/>
              </a:ext>
            </a:extLst>
          </p:cNvPr>
          <p:cNvPicPr>
            <a:picLocks noChangeAspect="1"/>
          </p:cNvPicPr>
          <p:nvPr/>
        </p:nvPicPr>
        <p:blipFill>
          <a:blip r:embed="rId2"/>
          <a:stretch>
            <a:fillRect/>
          </a:stretch>
        </p:blipFill>
        <p:spPr>
          <a:xfrm>
            <a:off x="5903056" y="438970"/>
            <a:ext cx="3977978" cy="2248423"/>
          </a:xfrm>
          <a:prstGeom prst="rect">
            <a:avLst/>
          </a:prstGeom>
        </p:spPr>
      </p:pic>
      <p:sp>
        <p:nvSpPr>
          <p:cNvPr id="10" name="TextBox 9">
            <a:extLst>
              <a:ext uri="{FF2B5EF4-FFF2-40B4-BE49-F238E27FC236}">
                <a16:creationId xmlns:a16="http://schemas.microsoft.com/office/drawing/2014/main" id="{C1F4C9DF-76E7-06CE-952B-7D1A6BCE651B}"/>
              </a:ext>
            </a:extLst>
          </p:cNvPr>
          <p:cNvSpPr txBox="1"/>
          <p:nvPr/>
        </p:nvSpPr>
        <p:spPr>
          <a:xfrm>
            <a:off x="3606211" y="2739915"/>
            <a:ext cx="1847678" cy="253916"/>
          </a:xfrm>
          <a:prstGeom prst="rect">
            <a:avLst/>
          </a:prstGeom>
          <a:noFill/>
        </p:spPr>
        <p:txBody>
          <a:bodyPr wrap="square" rtlCol="0">
            <a:spAutoFit/>
          </a:bodyPr>
          <a:lstStyle/>
          <a:p>
            <a:r>
              <a:rPr lang="ja-JP" altLang="en-US" sz="1050" b="0" dirty="0">
                <a:solidFill>
                  <a:srgbClr val="C00000"/>
                </a:solidFill>
                <a:latin typeface="Meiryo UI" panose="020B0604030504040204" pitchFamily="50" charset="-128"/>
                <a:ea typeface="Meiryo UI" panose="020B0604030504040204" pitchFamily="50" charset="-128"/>
              </a:rPr>
              <a:t>「</a:t>
            </a:r>
            <a:r>
              <a:rPr lang="en-US" altLang="ja-JP" sz="1050" b="0" dirty="0">
                <a:solidFill>
                  <a:srgbClr val="C00000"/>
                </a:solidFill>
                <a:latin typeface="Meiryo UI" panose="020B0604030504040204" pitchFamily="50" charset="-128"/>
                <a:ea typeface="Meiryo UI" panose="020B0604030504040204" pitchFamily="50" charset="-128"/>
              </a:rPr>
              <a:t>2,500</a:t>
            </a:r>
            <a:r>
              <a:rPr lang="ja-JP" altLang="en-US" sz="1050" b="0" dirty="0">
                <a:solidFill>
                  <a:srgbClr val="C00000"/>
                </a:solidFill>
                <a:latin typeface="Meiryo UI" panose="020B0604030504040204" pitchFamily="50" charset="-128"/>
                <a:ea typeface="Meiryo UI" panose="020B0604030504040204" pitchFamily="50" charset="-128"/>
              </a:rPr>
              <a:t>万円未満」が合計</a:t>
            </a:r>
            <a:r>
              <a:rPr lang="en-US" altLang="ja-JP" sz="1050" b="0" dirty="0">
                <a:solidFill>
                  <a:srgbClr val="C00000"/>
                </a:solidFill>
                <a:latin typeface="Meiryo UI" panose="020B0604030504040204" pitchFamily="50" charset="-128"/>
                <a:ea typeface="Meiryo UI" panose="020B0604030504040204" pitchFamily="50" charset="-128"/>
              </a:rPr>
              <a:t>6</a:t>
            </a:r>
            <a:r>
              <a:rPr lang="ja-JP" altLang="en-US" sz="1050" b="0" dirty="0">
                <a:solidFill>
                  <a:srgbClr val="C00000"/>
                </a:solidFill>
                <a:latin typeface="Meiryo UI" panose="020B0604030504040204" pitchFamily="50" charset="-128"/>
                <a:ea typeface="Meiryo UI" panose="020B0604030504040204" pitchFamily="50" charset="-128"/>
              </a:rPr>
              <a:t>割</a:t>
            </a:r>
            <a:endParaRPr kumimoji="1" lang="ja-JP" altLang="en-US" sz="1050" dirty="0">
              <a:solidFill>
                <a:srgbClr val="C00000"/>
              </a:solidFill>
            </a:endParaRPr>
          </a:p>
        </p:txBody>
      </p:sp>
      <p:grpSp>
        <p:nvGrpSpPr>
          <p:cNvPr id="11" name="Group 10">
            <a:extLst>
              <a:ext uri="{FF2B5EF4-FFF2-40B4-BE49-F238E27FC236}">
                <a16:creationId xmlns:a16="http://schemas.microsoft.com/office/drawing/2014/main" id="{7EA8E666-B238-CF0B-15AF-1A996503B648}"/>
              </a:ext>
            </a:extLst>
          </p:cNvPr>
          <p:cNvGrpSpPr/>
          <p:nvPr/>
        </p:nvGrpSpPr>
        <p:grpSpPr>
          <a:xfrm>
            <a:off x="2918881" y="510356"/>
            <a:ext cx="2406334" cy="2290367"/>
            <a:chOff x="3028950" y="401496"/>
            <a:chExt cx="2406334" cy="2290367"/>
          </a:xfrm>
        </p:grpSpPr>
        <p:pic>
          <p:nvPicPr>
            <p:cNvPr id="12" name="Picture 11">
              <a:extLst>
                <a:ext uri="{FF2B5EF4-FFF2-40B4-BE49-F238E27FC236}">
                  <a16:creationId xmlns:a16="http://schemas.microsoft.com/office/drawing/2014/main" id="{BD157152-0B8F-DA3E-D37A-85CFEA3D5DC0}"/>
                </a:ext>
              </a:extLst>
            </p:cNvPr>
            <p:cNvPicPr>
              <a:picLocks noChangeAspect="1"/>
            </p:cNvPicPr>
            <p:nvPr/>
          </p:nvPicPr>
          <p:blipFill rotWithShape="1">
            <a:blip r:embed="rId3"/>
            <a:srcRect l="16395" r="24186"/>
            <a:stretch/>
          </p:blipFill>
          <p:spPr>
            <a:xfrm>
              <a:off x="3028950" y="401496"/>
              <a:ext cx="2406334" cy="2290367"/>
            </a:xfrm>
            <a:prstGeom prst="rect">
              <a:avLst/>
            </a:prstGeom>
          </p:spPr>
        </p:pic>
        <p:sp>
          <p:nvSpPr>
            <p:cNvPr id="13" name="Arc 12">
              <a:extLst>
                <a:ext uri="{FF2B5EF4-FFF2-40B4-BE49-F238E27FC236}">
                  <a16:creationId xmlns:a16="http://schemas.microsoft.com/office/drawing/2014/main" id="{D6180F2B-1333-E923-5166-0CFB689BC5B7}"/>
                </a:ext>
              </a:extLst>
            </p:cNvPr>
            <p:cNvSpPr/>
            <p:nvPr/>
          </p:nvSpPr>
          <p:spPr>
            <a:xfrm rot="5954236">
              <a:off x="3817317" y="1017404"/>
              <a:ext cx="1597604" cy="1616524"/>
            </a:xfrm>
            <a:prstGeom prst="arc">
              <a:avLst>
                <a:gd name="adj1" fmla="val 10276710"/>
                <a:gd name="adj2" fmla="val 2257925"/>
              </a:avLst>
            </a:prstGeom>
            <a:ln w="25400">
              <a:solidFill>
                <a:srgbClr val="C00000"/>
              </a:solidFill>
              <a:headEnd type="oval"/>
              <a:tailEnd type="ova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sp>
        <p:nvSpPr>
          <p:cNvPr id="14" name="Arc 13">
            <a:extLst>
              <a:ext uri="{FF2B5EF4-FFF2-40B4-BE49-F238E27FC236}">
                <a16:creationId xmlns:a16="http://schemas.microsoft.com/office/drawing/2014/main" id="{90FEEFD6-E3C3-2BE8-E81D-004BE00E305D}"/>
              </a:ext>
            </a:extLst>
          </p:cNvPr>
          <p:cNvSpPr/>
          <p:nvPr/>
        </p:nvSpPr>
        <p:spPr>
          <a:xfrm rot="10800000">
            <a:off x="5508616" y="1124859"/>
            <a:ext cx="1622425" cy="1598942"/>
          </a:xfrm>
          <a:prstGeom prst="arc">
            <a:avLst>
              <a:gd name="adj1" fmla="val 5473430"/>
              <a:gd name="adj2" fmla="val 15935997"/>
            </a:avLst>
          </a:prstGeom>
          <a:ln w="25400">
            <a:solidFill>
              <a:srgbClr val="C00000"/>
            </a:solidFill>
            <a:headEnd type="oval"/>
            <a:tailEnd type="ova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5" name="TextBox 14">
            <a:extLst>
              <a:ext uri="{FF2B5EF4-FFF2-40B4-BE49-F238E27FC236}">
                <a16:creationId xmlns:a16="http://schemas.microsoft.com/office/drawing/2014/main" id="{0F4A29C1-D7D6-7156-4842-41319D44AFC9}"/>
              </a:ext>
            </a:extLst>
          </p:cNvPr>
          <p:cNvSpPr txBox="1"/>
          <p:nvPr/>
        </p:nvSpPr>
        <p:spPr>
          <a:xfrm>
            <a:off x="5537790" y="2739915"/>
            <a:ext cx="1847678" cy="253916"/>
          </a:xfrm>
          <a:prstGeom prst="rect">
            <a:avLst/>
          </a:prstGeom>
          <a:noFill/>
        </p:spPr>
        <p:txBody>
          <a:bodyPr wrap="square" rtlCol="0">
            <a:spAutoFit/>
          </a:bodyPr>
          <a:lstStyle/>
          <a:p>
            <a:r>
              <a:rPr lang="ja-JP" altLang="en-US" sz="1050" b="0" dirty="0">
                <a:solidFill>
                  <a:srgbClr val="C00000"/>
                </a:solidFill>
                <a:latin typeface="Meiryo UI" panose="020B0604030504040204" pitchFamily="50" charset="-128"/>
                <a:ea typeface="Meiryo UI" panose="020B0604030504040204" pitchFamily="50" charset="-128"/>
              </a:rPr>
              <a:t>「</a:t>
            </a:r>
            <a:r>
              <a:rPr lang="en-US" altLang="ja-JP" sz="1050" b="0" dirty="0">
                <a:solidFill>
                  <a:srgbClr val="C00000"/>
                </a:solidFill>
                <a:latin typeface="Meiryo UI" panose="020B0604030504040204" pitchFamily="50" charset="-128"/>
                <a:ea typeface="Meiryo UI" panose="020B0604030504040204" pitchFamily="50" charset="-128"/>
              </a:rPr>
              <a:t>3,000</a:t>
            </a:r>
            <a:r>
              <a:rPr lang="ja-JP" altLang="en-US" sz="1050" b="0" dirty="0">
                <a:solidFill>
                  <a:srgbClr val="C00000"/>
                </a:solidFill>
                <a:latin typeface="Meiryo UI" panose="020B0604030504040204" pitchFamily="50" charset="-128"/>
                <a:ea typeface="Meiryo UI" panose="020B0604030504040204" pitchFamily="50" charset="-128"/>
              </a:rPr>
              <a:t>万円未満」が合計</a:t>
            </a:r>
            <a:r>
              <a:rPr lang="en-US" altLang="ja-JP" sz="1050" b="0" dirty="0">
                <a:solidFill>
                  <a:srgbClr val="C00000"/>
                </a:solidFill>
                <a:latin typeface="Meiryo UI" panose="020B0604030504040204" pitchFamily="50" charset="-128"/>
                <a:ea typeface="Meiryo UI" panose="020B0604030504040204" pitchFamily="50" charset="-128"/>
              </a:rPr>
              <a:t>5</a:t>
            </a:r>
            <a:r>
              <a:rPr lang="ja-JP" altLang="en-US" sz="1050" b="0" dirty="0">
                <a:solidFill>
                  <a:srgbClr val="C00000"/>
                </a:solidFill>
                <a:latin typeface="Meiryo UI" panose="020B0604030504040204" pitchFamily="50" charset="-128"/>
                <a:ea typeface="Meiryo UI" panose="020B0604030504040204" pitchFamily="50" charset="-128"/>
              </a:rPr>
              <a:t>割</a:t>
            </a:r>
            <a:endParaRPr kumimoji="1" lang="ja-JP" altLang="en-US" sz="1050" dirty="0">
              <a:solidFill>
                <a:srgbClr val="C00000"/>
              </a:solidFill>
            </a:endParaRPr>
          </a:p>
        </p:txBody>
      </p:sp>
      <p:sp>
        <p:nvSpPr>
          <p:cNvPr id="16" name="コンテンツ プレースホルダー 2">
            <a:extLst>
              <a:ext uri="{FF2B5EF4-FFF2-40B4-BE49-F238E27FC236}">
                <a16:creationId xmlns:a16="http://schemas.microsoft.com/office/drawing/2014/main" id="{A7A3C189-7534-477B-2A00-86ABFD0D9F2B}"/>
              </a:ext>
            </a:extLst>
          </p:cNvPr>
          <p:cNvSpPr>
            <a:spLocks/>
          </p:cNvSpPr>
          <p:nvPr/>
        </p:nvSpPr>
        <p:spPr>
          <a:xfrm>
            <a:off x="170946" y="3113524"/>
            <a:ext cx="7952116" cy="543491"/>
          </a:xfrm>
          <a:prstGeom prst="rect">
            <a:avLst/>
          </a:prstGeom>
        </p:spPr>
        <p:txBody>
          <a:bodyPr>
            <a:normAutofit/>
          </a:bodyPr>
          <a:lstStyle/>
          <a:p>
            <a:pPr defTabSz="306324">
              <a:spcBef>
                <a:spcPts val="603"/>
              </a:spcBef>
            </a:pPr>
            <a:r>
              <a:rPr lang="en-US" altLang="ja-JP" sz="2400" dirty="0">
                <a:latin typeface="Meiryo UI" panose="020B0604030504040204" pitchFamily="50" charset="-128"/>
                <a:ea typeface="Meiryo UI" panose="020B0604030504040204" pitchFamily="50" charset="-128"/>
              </a:rPr>
              <a:t>2</a:t>
            </a:r>
            <a:r>
              <a:rPr lang="ja-JP" altLang="en-US" sz="2400" kern="1200" dirty="0">
                <a:solidFill>
                  <a:schemeClr val="tx1"/>
                </a:solidFill>
                <a:latin typeface="Meiryo UI" panose="020B0604030504040204" pitchFamily="50" charset="-128"/>
                <a:ea typeface="Meiryo UI" panose="020B0604030504040204" pitchFamily="50" charset="-128"/>
              </a:rPr>
              <a:t>．インターに通わせる意向</a:t>
            </a:r>
            <a:r>
              <a:rPr lang="ja-JP" altLang="en-US" sz="1200" kern="1200" dirty="0">
                <a:solidFill>
                  <a:schemeClr val="tx1"/>
                </a:solidFill>
                <a:latin typeface="Meiryo UI" panose="020B0604030504040204" pitchFamily="50" charset="-128"/>
                <a:ea typeface="Meiryo UI" panose="020B0604030504040204" pitchFamily="50" charset="-128"/>
              </a:rPr>
              <a:t>　</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ja-JP"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defTabSz="306324">
              <a:spcBef>
                <a:spcPts val="302"/>
              </a:spcBef>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defTabSz="306324"/>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0" indent="0">
              <a:lnSpc>
                <a:spcPct val="150000"/>
              </a:lnSpc>
              <a:spcBef>
                <a:spcPts val="0"/>
              </a:spcBef>
              <a:buNone/>
            </a:pPr>
            <a:endParaRPr lang="ja-JP" altLang="ja-JP" sz="1050" dirty="0">
              <a:latin typeface="Meiryo UI" panose="020B0604030504040204" pitchFamily="50" charset="-128"/>
              <a:ea typeface="Meiryo UI" panose="020B0604030504040204" pitchFamily="50" charset="-128"/>
            </a:endParaRPr>
          </a:p>
        </p:txBody>
      </p:sp>
      <p:pic>
        <p:nvPicPr>
          <p:cNvPr id="22" name="Picture 21">
            <a:extLst>
              <a:ext uri="{FF2B5EF4-FFF2-40B4-BE49-F238E27FC236}">
                <a16:creationId xmlns:a16="http://schemas.microsoft.com/office/drawing/2014/main" id="{4389844C-EE8D-9323-9FFE-2B25C11D6D91}"/>
              </a:ext>
            </a:extLst>
          </p:cNvPr>
          <p:cNvPicPr>
            <a:picLocks noChangeAspect="1"/>
          </p:cNvPicPr>
          <p:nvPr/>
        </p:nvPicPr>
        <p:blipFill rotWithShape="1">
          <a:blip r:embed="rId4"/>
          <a:srcRect l="29671" r="35570"/>
          <a:stretch/>
        </p:blipFill>
        <p:spPr>
          <a:xfrm>
            <a:off x="5540164" y="4251831"/>
            <a:ext cx="1847678" cy="2406398"/>
          </a:xfrm>
          <a:prstGeom prst="rect">
            <a:avLst/>
          </a:prstGeom>
        </p:spPr>
      </p:pic>
      <p:sp>
        <p:nvSpPr>
          <p:cNvPr id="24" name="コンテンツ プレースホルダー 2">
            <a:extLst>
              <a:ext uri="{FF2B5EF4-FFF2-40B4-BE49-F238E27FC236}">
                <a16:creationId xmlns:a16="http://schemas.microsoft.com/office/drawing/2014/main" id="{9EDB9C6D-810B-1A52-5F48-D558BC4EA6A4}"/>
              </a:ext>
            </a:extLst>
          </p:cNvPr>
          <p:cNvSpPr>
            <a:spLocks/>
          </p:cNvSpPr>
          <p:nvPr/>
        </p:nvSpPr>
        <p:spPr>
          <a:xfrm>
            <a:off x="496359" y="3593884"/>
            <a:ext cx="7952116" cy="619467"/>
          </a:xfrm>
          <a:prstGeom prst="rect">
            <a:avLst/>
          </a:prstGeom>
        </p:spPr>
        <p:txBody>
          <a:bodyPr>
            <a:normAutofit/>
          </a:bodyPr>
          <a:lstStyle/>
          <a:p>
            <a:pPr marL="171450" indent="-171450" defTabSz="306324">
              <a:spcBef>
                <a:spcPts val="603"/>
              </a:spcBef>
              <a:buFont typeface="Wingdings" panose="05000000000000000000" pitchFamily="2" charset="2"/>
              <a:buChar char="l"/>
            </a:pPr>
            <a:r>
              <a:rPr lang="ja-JP" altLang="en-US" sz="1050" kern="1200" dirty="0">
                <a:solidFill>
                  <a:schemeClr val="tx1"/>
                </a:solidFill>
                <a:latin typeface="Meiryo UI" panose="020B0604030504040204" pitchFamily="50" charset="-128"/>
                <a:ea typeface="Meiryo UI" panose="020B0604030504040204" pitchFamily="50" charset="-128"/>
              </a:rPr>
              <a:t>　</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「子どもの通学先」（子どものいる家庭が対象</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200" dirty="0">
                <a:solidFill>
                  <a:schemeClr val="tx1"/>
                </a:solidFill>
                <a:latin typeface="Meiryo UI" panose="020B0604030504040204" pitchFamily="50" charset="-128"/>
                <a:ea typeface="Meiryo UI" panose="020B0604030504040204" pitchFamily="50" charset="-128"/>
              </a:rPr>
              <a:t>n=274</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）では、「全員または一部がインターに通っている」が</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6</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割を占める。</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spcBef>
                <a:spcPts val="603"/>
              </a:spcBef>
              <a:buFont typeface="Wingdings" panose="05000000000000000000" pitchFamily="2" charset="2"/>
              <a:buChar char="l"/>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子どもを全員現地の学校に通わせている家庭（</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n=109</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）では、 「インターへの</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転校</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」を「検討している」が</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6</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割を占める。</a:t>
            </a:r>
          </a:p>
          <a:p>
            <a:pPr marL="171450" indent="-171450" defTabSz="306324">
              <a:spcBef>
                <a:spcPts val="603"/>
              </a:spcBef>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ja-JP"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spcBef>
                <a:spcPts val="302"/>
              </a:spcBef>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spcBef>
                <a:spcPts val="302"/>
              </a:spcBef>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spcBef>
                <a:spcPts val="302"/>
              </a:spcBef>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spcBef>
                <a:spcPts val="302"/>
              </a:spcBef>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spcBef>
                <a:spcPts val="302"/>
              </a:spcBef>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spcBef>
                <a:spcPts val="302"/>
              </a:spcBef>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spcBef>
                <a:spcPts val="302"/>
              </a:spcBef>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spcBef>
                <a:spcPts val="302"/>
              </a:spcBef>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spcBef>
                <a:spcPts val="0"/>
              </a:spcBef>
              <a:buFont typeface="Wingdings" panose="05000000000000000000" pitchFamily="2" charset="2"/>
              <a:buChar char="l"/>
            </a:pPr>
            <a:endParaRPr lang="ja-JP" altLang="ja-JP" sz="1050" dirty="0">
              <a:latin typeface="Meiryo UI" panose="020B0604030504040204" pitchFamily="50" charset="-128"/>
              <a:ea typeface="Meiryo UI" panose="020B0604030504040204" pitchFamily="50" charset="-128"/>
            </a:endParaRPr>
          </a:p>
        </p:txBody>
      </p:sp>
      <p:pic>
        <p:nvPicPr>
          <p:cNvPr id="25" name="Picture 24">
            <a:extLst>
              <a:ext uri="{FF2B5EF4-FFF2-40B4-BE49-F238E27FC236}">
                <a16:creationId xmlns:a16="http://schemas.microsoft.com/office/drawing/2014/main" id="{8C9EDCF1-1105-BF13-45E5-E6A0C795B766}"/>
              </a:ext>
            </a:extLst>
          </p:cNvPr>
          <p:cNvPicPr>
            <a:picLocks noChangeAspect="1"/>
          </p:cNvPicPr>
          <p:nvPr/>
        </p:nvPicPr>
        <p:blipFill rotWithShape="1">
          <a:blip r:embed="rId5"/>
          <a:srcRect l="30379" r="25416"/>
          <a:stretch/>
        </p:blipFill>
        <p:spPr>
          <a:xfrm>
            <a:off x="5353584" y="413140"/>
            <a:ext cx="1791302" cy="2290367"/>
          </a:xfrm>
          <a:prstGeom prst="rect">
            <a:avLst/>
          </a:prstGeom>
        </p:spPr>
      </p:pic>
      <p:sp>
        <p:nvSpPr>
          <p:cNvPr id="2" name="部分円 1">
            <a:extLst>
              <a:ext uri="{FF2B5EF4-FFF2-40B4-BE49-F238E27FC236}">
                <a16:creationId xmlns:a16="http://schemas.microsoft.com/office/drawing/2014/main" id="{3F36DB3C-CE5C-4B77-8E76-CDDA47094F8B}"/>
              </a:ext>
            </a:extLst>
          </p:cNvPr>
          <p:cNvSpPr/>
          <p:nvPr/>
        </p:nvSpPr>
        <p:spPr>
          <a:xfrm flipH="1">
            <a:off x="2238296" y="4576293"/>
            <a:ext cx="1988222" cy="1953544"/>
          </a:xfrm>
          <a:prstGeom prst="pie">
            <a:avLst>
              <a:gd name="adj1" fmla="val 7633074"/>
              <a:gd name="adj2" fmla="val 16200000"/>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楕円 3">
            <a:extLst>
              <a:ext uri="{FF2B5EF4-FFF2-40B4-BE49-F238E27FC236}">
                <a16:creationId xmlns:a16="http://schemas.microsoft.com/office/drawing/2014/main" id="{6C3B70E5-39FA-45D4-8919-FFEA60BC27C8}"/>
              </a:ext>
            </a:extLst>
          </p:cNvPr>
          <p:cNvSpPr/>
          <p:nvPr/>
        </p:nvSpPr>
        <p:spPr>
          <a:xfrm>
            <a:off x="5545153" y="4708448"/>
            <a:ext cx="1836853" cy="1812428"/>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Picture 2">
            <a:extLst>
              <a:ext uri="{FF2B5EF4-FFF2-40B4-BE49-F238E27FC236}">
                <a16:creationId xmlns:a16="http://schemas.microsoft.com/office/drawing/2014/main" id="{236885BF-4592-EF86-6DB3-FF922A0D4E38}"/>
              </a:ext>
            </a:extLst>
          </p:cNvPr>
          <p:cNvPicPr>
            <a:picLocks noChangeAspect="1"/>
          </p:cNvPicPr>
          <p:nvPr/>
        </p:nvPicPr>
        <p:blipFill>
          <a:blip r:embed="rId6"/>
          <a:stretch>
            <a:fillRect/>
          </a:stretch>
        </p:blipFill>
        <p:spPr>
          <a:xfrm>
            <a:off x="899418" y="4126489"/>
            <a:ext cx="4593336" cy="2403348"/>
          </a:xfrm>
          <a:prstGeom prst="rect">
            <a:avLst/>
          </a:prstGeom>
        </p:spPr>
      </p:pic>
    </p:spTree>
    <p:extLst>
      <p:ext uri="{BB962C8B-B14F-4D97-AF65-F5344CB8AC3E}">
        <p14:creationId xmlns:p14="http://schemas.microsoft.com/office/powerpoint/2010/main" val="1814949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3">
            <a:extLst>
              <a:ext uri="{FF2B5EF4-FFF2-40B4-BE49-F238E27FC236}">
                <a16:creationId xmlns:a16="http://schemas.microsoft.com/office/drawing/2014/main" id="{940FFB0C-D087-6D9C-9FB5-F781FC777D01}"/>
              </a:ext>
            </a:extLst>
          </p:cNvPr>
          <p:cNvGraphicFramePr>
            <a:graphicFrameLocks noGrp="1"/>
          </p:cNvGraphicFramePr>
          <p:nvPr>
            <p:extLst>
              <p:ext uri="{D42A27DB-BD31-4B8C-83A1-F6EECF244321}">
                <p14:modId xmlns:p14="http://schemas.microsoft.com/office/powerpoint/2010/main" val="646953747"/>
              </p:ext>
            </p:extLst>
          </p:nvPr>
        </p:nvGraphicFramePr>
        <p:xfrm>
          <a:off x="287783" y="513149"/>
          <a:ext cx="8568433" cy="6084494"/>
        </p:xfrm>
        <a:graphic>
          <a:graphicData uri="http://schemas.openxmlformats.org/drawingml/2006/table">
            <a:tbl>
              <a:tblPr firstRow="1" firstCol="1" bandRow="1">
                <a:tableStyleId>{8A107856-5554-42FB-B03E-39F5DBC370BA}</a:tableStyleId>
              </a:tblPr>
              <a:tblGrid>
                <a:gridCol w="696007">
                  <a:extLst>
                    <a:ext uri="{9D8B030D-6E8A-4147-A177-3AD203B41FA5}">
                      <a16:colId xmlns:a16="http://schemas.microsoft.com/office/drawing/2014/main" val="2806494716"/>
                    </a:ext>
                  </a:extLst>
                </a:gridCol>
                <a:gridCol w="3936213">
                  <a:extLst>
                    <a:ext uri="{9D8B030D-6E8A-4147-A177-3AD203B41FA5}">
                      <a16:colId xmlns:a16="http://schemas.microsoft.com/office/drawing/2014/main" val="2521777934"/>
                    </a:ext>
                  </a:extLst>
                </a:gridCol>
                <a:gridCol w="3936213">
                  <a:extLst>
                    <a:ext uri="{9D8B030D-6E8A-4147-A177-3AD203B41FA5}">
                      <a16:colId xmlns:a16="http://schemas.microsoft.com/office/drawing/2014/main" val="903656092"/>
                    </a:ext>
                  </a:extLst>
                </a:gridCol>
              </a:tblGrid>
              <a:tr h="464871">
                <a:tc>
                  <a:txBody>
                    <a:bodyPr/>
                    <a:lstStyle/>
                    <a:p>
                      <a:pPr algn="l">
                        <a:lnSpc>
                          <a:spcPct val="150000"/>
                        </a:lnSpc>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40129" marT="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spcAft>
                          <a:spcPts val="0"/>
                        </a:spcAft>
                        <a:buFont typeface="Wingdings" panose="05000000000000000000" pitchFamily="2" charset="2"/>
                        <a:buNone/>
                      </a:pPr>
                      <a:r>
                        <a:rPr lang="ja-JP" altLang="en-US"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現在通っているインターの実態 </a:t>
                      </a:r>
                      <a:r>
                        <a:rPr lang="en-US" altLang="ja-JP"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〔n=165〕</a:t>
                      </a:r>
                      <a:endParaRPr lang="ja-JP"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40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spcAft>
                          <a:spcPts val="0"/>
                        </a:spcAft>
                        <a:buFont typeface="Wingdings" panose="05000000000000000000" pitchFamily="2" charset="2"/>
                        <a:buNone/>
                      </a:pPr>
                      <a:r>
                        <a:rPr lang="ja-JP" altLang="en-US"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今後、インターに通わせる場合のニーズ </a:t>
                      </a:r>
                      <a:r>
                        <a:rPr lang="en-US" altLang="ja-JP"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〔n=65〕</a:t>
                      </a:r>
                      <a:endParaRPr lang="ja-JP"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40129" marT="0" marB="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4803778"/>
                  </a:ext>
                </a:extLst>
              </a:tr>
              <a:tr h="2667263">
                <a:tc>
                  <a:txBody>
                    <a:bodyPr/>
                    <a:lstStyle/>
                    <a:p>
                      <a:pPr algn="r">
                        <a:lnSpc>
                          <a:spcPct val="150000"/>
                        </a:lnSpc>
                        <a:spcAft>
                          <a:spcPts val="0"/>
                        </a:spcAft>
                      </a:pP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通学</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r">
                        <a:lnSpc>
                          <a:spcPct val="150000"/>
                        </a:lnSpc>
                        <a:spcAft>
                          <a:spcPts val="0"/>
                        </a:spcAft>
                      </a:pP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制度</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10800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spcBef>
                          <a:spcPts val="0"/>
                        </a:spcBef>
                        <a:buFont typeface="Wingdings" panose="05000000000000000000" pitchFamily="2" charset="2"/>
                        <a:buChar char="l"/>
                      </a:pPr>
                      <a:r>
                        <a:rPr lang="ja-JP" altLang="en-US" sz="1050" kern="0" dirty="0">
                          <a:solidFill>
                            <a:schemeClr val="tx1"/>
                          </a:solidFill>
                          <a:latin typeface="Meiryo UI" panose="020B0604030504040204" pitchFamily="50" charset="-128"/>
                          <a:ea typeface="Meiryo UI" panose="020B0604030504040204" pitchFamily="50" charset="-128"/>
                        </a:rPr>
                        <a:t>「通学制」が</a:t>
                      </a:r>
                      <a:r>
                        <a:rPr lang="en-US" altLang="ja-JP" sz="1050" kern="0" dirty="0">
                          <a:solidFill>
                            <a:schemeClr val="tx1"/>
                          </a:solidFill>
                          <a:latin typeface="Meiryo UI" panose="020B0604030504040204" pitchFamily="50" charset="-128"/>
                          <a:ea typeface="Meiryo UI" panose="020B0604030504040204" pitchFamily="50" charset="-128"/>
                        </a:rPr>
                        <a:t>7</a:t>
                      </a:r>
                      <a:r>
                        <a:rPr lang="ja-JP" altLang="en-US" sz="1050" kern="0" dirty="0">
                          <a:solidFill>
                            <a:schemeClr val="tx1"/>
                          </a:solidFill>
                          <a:latin typeface="Meiryo UI" panose="020B0604030504040204" pitchFamily="50" charset="-128"/>
                          <a:ea typeface="Meiryo UI" panose="020B0604030504040204" pitchFamily="50" charset="-128"/>
                        </a:rPr>
                        <a:t>割、「寄宿舎制」が</a:t>
                      </a:r>
                      <a:r>
                        <a:rPr lang="en-US" altLang="ja-JP" sz="1050" kern="0" dirty="0">
                          <a:solidFill>
                            <a:schemeClr val="tx1"/>
                          </a:solidFill>
                          <a:latin typeface="Meiryo UI" panose="020B0604030504040204" pitchFamily="50" charset="-128"/>
                          <a:ea typeface="Meiryo UI" panose="020B0604030504040204" pitchFamily="50" charset="-128"/>
                        </a:rPr>
                        <a:t>3</a:t>
                      </a:r>
                      <a:r>
                        <a:rPr lang="ja-JP" altLang="en-US" sz="1050" kern="0" dirty="0">
                          <a:solidFill>
                            <a:schemeClr val="tx1"/>
                          </a:solidFill>
                          <a:latin typeface="Meiryo UI" panose="020B0604030504040204" pitchFamily="50" charset="-128"/>
                          <a:ea typeface="Meiryo UI" panose="020B0604030504040204" pitchFamily="50" charset="-128"/>
                        </a:rPr>
                        <a:t>割である。なお、寄宿舎制を利用している家庭</a:t>
                      </a:r>
                      <a:r>
                        <a:rPr lang="en-US" altLang="ja-JP" sz="1050" kern="0" dirty="0">
                          <a:solidFill>
                            <a:schemeClr val="tx1"/>
                          </a:solidFill>
                          <a:latin typeface="Meiryo UI" panose="020B0604030504040204" pitchFamily="50" charset="-128"/>
                          <a:ea typeface="Meiryo UI" panose="020B0604030504040204" pitchFamily="50" charset="-128"/>
                        </a:rPr>
                        <a:t>(n=43)</a:t>
                      </a:r>
                      <a:r>
                        <a:rPr lang="ja-JP" altLang="en-US" sz="1050" kern="0" dirty="0">
                          <a:solidFill>
                            <a:schemeClr val="tx1"/>
                          </a:solidFill>
                          <a:latin typeface="Meiryo UI" panose="020B0604030504040204" pitchFamily="50" charset="-128"/>
                          <a:ea typeface="Meiryo UI" panose="020B0604030504040204" pitchFamily="50" charset="-128"/>
                        </a:rPr>
                        <a:t>では、「小学校相当」から（</a:t>
                      </a:r>
                      <a:r>
                        <a:rPr lang="en-US" altLang="ja-JP" sz="1050" kern="0" dirty="0">
                          <a:solidFill>
                            <a:schemeClr val="tx1"/>
                          </a:solidFill>
                          <a:latin typeface="Meiryo UI" panose="020B0604030504040204" pitchFamily="50" charset="-128"/>
                          <a:ea typeface="Meiryo UI" panose="020B0604030504040204" pitchFamily="50" charset="-128"/>
                        </a:rPr>
                        <a:t>4</a:t>
                      </a:r>
                      <a:r>
                        <a:rPr lang="ja-JP" altLang="en-US" sz="1050" kern="0" dirty="0">
                          <a:solidFill>
                            <a:schemeClr val="tx1"/>
                          </a:solidFill>
                          <a:latin typeface="Meiryo UI" panose="020B0604030504040204" pitchFamily="50" charset="-128"/>
                          <a:ea typeface="Meiryo UI" panose="020B0604030504040204" pitchFamily="50" charset="-128"/>
                        </a:rPr>
                        <a:t>割）が最も多く、「高等学校相当」から（</a:t>
                      </a:r>
                      <a:r>
                        <a:rPr lang="en-US" altLang="ja-JP" sz="1050" kern="0" dirty="0">
                          <a:solidFill>
                            <a:schemeClr val="tx1"/>
                          </a:solidFill>
                          <a:latin typeface="Meiryo UI" panose="020B0604030504040204" pitchFamily="50" charset="-128"/>
                          <a:ea typeface="Meiryo UI" panose="020B0604030504040204" pitchFamily="50" charset="-128"/>
                        </a:rPr>
                        <a:t>3</a:t>
                      </a:r>
                      <a:r>
                        <a:rPr lang="ja-JP" altLang="en-US" sz="1050" kern="0" dirty="0">
                          <a:solidFill>
                            <a:schemeClr val="tx1"/>
                          </a:solidFill>
                          <a:latin typeface="Meiryo UI" panose="020B0604030504040204" pitchFamily="50" charset="-128"/>
                          <a:ea typeface="Meiryo UI" panose="020B0604030504040204" pitchFamily="50" charset="-128"/>
                        </a:rPr>
                        <a:t>割）と続く。</a:t>
                      </a:r>
                    </a:p>
                  </a:txBody>
                  <a:tcPr marL="40129" marR="40129"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spcBef>
                          <a:spcPts val="0"/>
                        </a:spcBef>
                        <a:buFont typeface="Wingdings" panose="05000000000000000000" pitchFamily="2" charset="2"/>
                        <a:buChar char="l"/>
                      </a:pPr>
                      <a:r>
                        <a:rPr lang="ja-JP" altLang="en-US" sz="1050" kern="0" dirty="0">
                          <a:solidFill>
                            <a:schemeClr val="tx1"/>
                          </a:solidFill>
                          <a:latin typeface="Meiryo UI" panose="020B0604030504040204" pitchFamily="50" charset="-128"/>
                          <a:ea typeface="Meiryo UI" panose="020B0604030504040204" pitchFamily="50" charset="-128"/>
                        </a:rPr>
                        <a:t>「通学制」が半数を占め、「寄宿舎制」が</a:t>
                      </a:r>
                      <a:r>
                        <a:rPr lang="en-US" altLang="ja-JP" sz="1050" kern="0" dirty="0">
                          <a:solidFill>
                            <a:schemeClr val="tx1"/>
                          </a:solidFill>
                          <a:latin typeface="Meiryo UI" panose="020B0604030504040204" pitchFamily="50" charset="-128"/>
                          <a:ea typeface="Meiryo UI" panose="020B0604030504040204" pitchFamily="50" charset="-128"/>
                        </a:rPr>
                        <a:t>2</a:t>
                      </a:r>
                      <a:r>
                        <a:rPr lang="ja-JP" altLang="en-US" sz="1050" kern="0" dirty="0">
                          <a:solidFill>
                            <a:schemeClr val="tx1"/>
                          </a:solidFill>
                          <a:latin typeface="Meiryo UI" panose="020B0604030504040204" pitchFamily="50" charset="-128"/>
                          <a:ea typeface="Meiryo UI" panose="020B0604030504040204" pitchFamily="50" charset="-128"/>
                        </a:rPr>
                        <a:t>割、「どちらでも良い」が</a:t>
                      </a:r>
                      <a:r>
                        <a:rPr lang="en-US" altLang="ja-JP" sz="1050" kern="0" dirty="0">
                          <a:solidFill>
                            <a:schemeClr val="tx1"/>
                          </a:solidFill>
                          <a:latin typeface="Meiryo UI" panose="020B0604030504040204" pitchFamily="50" charset="-128"/>
                          <a:ea typeface="Meiryo UI" panose="020B0604030504040204" pitchFamily="50" charset="-128"/>
                        </a:rPr>
                        <a:t>3</a:t>
                      </a:r>
                      <a:r>
                        <a:rPr lang="ja-JP" altLang="en-US" sz="1050" kern="0" dirty="0">
                          <a:solidFill>
                            <a:schemeClr val="tx1"/>
                          </a:solidFill>
                          <a:latin typeface="Meiryo UI" panose="020B0604030504040204" pitchFamily="50" charset="-128"/>
                          <a:ea typeface="Meiryo UI" panose="020B0604030504040204" pitchFamily="50" charset="-128"/>
                        </a:rPr>
                        <a:t>割である。なお、寄宿舎制を希望している家庭</a:t>
                      </a:r>
                      <a:r>
                        <a:rPr lang="en-US" altLang="ja-JP" sz="1050" kern="0" dirty="0">
                          <a:solidFill>
                            <a:schemeClr val="tx1"/>
                          </a:solidFill>
                          <a:latin typeface="Meiryo UI" panose="020B0604030504040204" pitchFamily="50" charset="-128"/>
                          <a:ea typeface="Meiryo UI" panose="020B0604030504040204" pitchFamily="50" charset="-128"/>
                        </a:rPr>
                        <a:t>(n=15)</a:t>
                      </a:r>
                      <a:r>
                        <a:rPr lang="ja-JP" altLang="en-US" sz="1050" kern="0" dirty="0">
                          <a:solidFill>
                            <a:schemeClr val="tx1"/>
                          </a:solidFill>
                          <a:latin typeface="Meiryo UI" panose="020B0604030504040204" pitchFamily="50" charset="-128"/>
                          <a:ea typeface="Meiryo UI" panose="020B0604030504040204" pitchFamily="50" charset="-128"/>
                        </a:rPr>
                        <a:t>では、「高等学校相当」から（</a:t>
                      </a:r>
                      <a:r>
                        <a:rPr lang="en-US" altLang="ja-JP" sz="1050" kern="0" dirty="0">
                          <a:solidFill>
                            <a:schemeClr val="tx1"/>
                          </a:solidFill>
                          <a:latin typeface="Meiryo UI" panose="020B0604030504040204" pitchFamily="50" charset="-128"/>
                          <a:ea typeface="Meiryo UI" panose="020B0604030504040204" pitchFamily="50" charset="-128"/>
                        </a:rPr>
                        <a:t>6</a:t>
                      </a:r>
                      <a:r>
                        <a:rPr lang="ja-JP" altLang="en-US" sz="1050" kern="0" dirty="0">
                          <a:solidFill>
                            <a:schemeClr val="tx1"/>
                          </a:solidFill>
                          <a:latin typeface="Meiryo UI" panose="020B0604030504040204" pitchFamily="50" charset="-128"/>
                          <a:ea typeface="Meiryo UI" panose="020B0604030504040204" pitchFamily="50" charset="-128"/>
                        </a:rPr>
                        <a:t>割）が最も多く、「中学校相当」から（</a:t>
                      </a:r>
                      <a:r>
                        <a:rPr lang="en-US" altLang="ja-JP" sz="1050" kern="0" dirty="0">
                          <a:solidFill>
                            <a:schemeClr val="tx1"/>
                          </a:solidFill>
                          <a:latin typeface="Meiryo UI" panose="020B0604030504040204" pitchFamily="50" charset="-128"/>
                          <a:ea typeface="Meiryo UI" panose="020B0604030504040204" pitchFamily="50" charset="-128"/>
                        </a:rPr>
                        <a:t>3</a:t>
                      </a:r>
                      <a:r>
                        <a:rPr lang="ja-JP" altLang="en-US" sz="1050" kern="0" dirty="0">
                          <a:solidFill>
                            <a:schemeClr val="tx1"/>
                          </a:solidFill>
                          <a:latin typeface="Meiryo UI" panose="020B0604030504040204" pitchFamily="50" charset="-128"/>
                          <a:ea typeface="Meiryo UI" panose="020B0604030504040204" pitchFamily="50" charset="-128"/>
                        </a:rPr>
                        <a:t>割）と続く。</a:t>
                      </a:r>
                    </a:p>
                  </a:txBody>
                  <a:tcPr marL="40129" marR="40129" marT="36000" marB="36000">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16913158"/>
                  </a:ext>
                </a:extLst>
              </a:tr>
              <a:tr h="2354630">
                <a:tc>
                  <a:txBody>
                    <a:bodyPr/>
                    <a:lstStyle/>
                    <a:p>
                      <a:pPr algn="r">
                        <a:lnSpc>
                          <a:spcPct val="150000"/>
                        </a:lnSpc>
                        <a:spcAft>
                          <a:spcPts val="0"/>
                        </a:spcAft>
                      </a:pP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インターまでの距離</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10800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buFont typeface="Wingdings" panose="05000000000000000000" pitchFamily="2" charset="2"/>
                        <a:buChar char="l"/>
                      </a:pPr>
                      <a:r>
                        <a:rPr lang="ja-JP" altLang="en-US" sz="1050" kern="0" dirty="0">
                          <a:latin typeface="Meiryo UI" panose="020B0604030504040204" pitchFamily="50" charset="-128"/>
                          <a:ea typeface="Meiryo UI" panose="020B0604030504040204" pitchFamily="50" charset="-128"/>
                        </a:rPr>
                        <a:t>通学制を利用している家庭</a:t>
                      </a:r>
                      <a:r>
                        <a:rPr lang="en-US" altLang="ja-JP" sz="1050" kern="0" dirty="0">
                          <a:latin typeface="Meiryo UI" panose="020B0604030504040204" pitchFamily="50" charset="-128"/>
                          <a:ea typeface="Meiryo UI" panose="020B0604030504040204" pitchFamily="50" charset="-128"/>
                        </a:rPr>
                        <a:t>(n=122)</a:t>
                      </a:r>
                      <a:r>
                        <a:rPr lang="ja-JP" altLang="en-US" sz="1050" kern="0" dirty="0">
                          <a:latin typeface="Meiryo UI" panose="020B0604030504040204" pitchFamily="50" charset="-128"/>
                          <a:ea typeface="Meiryo UI" panose="020B0604030504040204" pitchFamily="50" charset="-128"/>
                        </a:rPr>
                        <a:t>では、通学時間が「</a:t>
                      </a:r>
                      <a:r>
                        <a:rPr lang="en-US" altLang="ja-JP" sz="1050" kern="0" dirty="0">
                          <a:latin typeface="Meiryo UI" panose="020B0604030504040204" pitchFamily="50" charset="-128"/>
                          <a:ea typeface="Meiryo UI" panose="020B0604030504040204" pitchFamily="50" charset="-128"/>
                        </a:rPr>
                        <a:t>1</a:t>
                      </a:r>
                      <a:r>
                        <a:rPr lang="ja-JP" altLang="en-US" sz="1050" kern="0" dirty="0">
                          <a:latin typeface="Meiryo UI" panose="020B0604030504040204" pitchFamily="50" charset="-128"/>
                          <a:ea typeface="Meiryo UI" panose="020B0604030504040204" pitchFamily="50" charset="-128"/>
                        </a:rPr>
                        <a:t>時間未満」が</a:t>
                      </a:r>
                      <a:r>
                        <a:rPr lang="en-US" altLang="ja-JP" sz="1050" kern="0" dirty="0">
                          <a:latin typeface="Meiryo UI" panose="020B0604030504040204" pitchFamily="50" charset="-128"/>
                          <a:ea typeface="Meiryo UI" panose="020B0604030504040204" pitchFamily="50" charset="-128"/>
                        </a:rPr>
                        <a:t>7</a:t>
                      </a:r>
                      <a:r>
                        <a:rPr lang="ja-JP" altLang="en-US" sz="1050" kern="0" dirty="0">
                          <a:latin typeface="Meiryo UI" panose="020B0604030504040204" pitchFamily="50" charset="-128"/>
                          <a:ea typeface="Meiryo UI" panose="020B0604030504040204" pitchFamily="50" charset="-128"/>
                        </a:rPr>
                        <a:t>割を占める。</a:t>
                      </a:r>
                    </a:p>
                  </a:txBody>
                  <a:tcPr marL="40129" marR="40129"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buFont typeface="Wingdings" panose="05000000000000000000" pitchFamily="2" charset="2"/>
                        <a:buChar char="l"/>
                      </a:pPr>
                      <a:r>
                        <a:rPr lang="ja-JP" altLang="en-US" sz="1050" kern="0" dirty="0">
                          <a:latin typeface="Meiryo UI" panose="020B0604030504040204" pitchFamily="50" charset="-128"/>
                          <a:ea typeface="Meiryo UI" panose="020B0604030504040204" pitchFamily="50" charset="-128"/>
                        </a:rPr>
                        <a:t>「通学制」または「どちらでも良い」を希望している家庭</a:t>
                      </a:r>
                      <a:r>
                        <a:rPr lang="en-US" altLang="ja-JP" sz="1050" kern="0" dirty="0">
                          <a:latin typeface="Meiryo UI" panose="020B0604030504040204" pitchFamily="50" charset="-128"/>
                          <a:ea typeface="Meiryo UI" panose="020B0604030504040204" pitchFamily="50" charset="-128"/>
                        </a:rPr>
                        <a:t>(n=50)</a:t>
                      </a:r>
                      <a:r>
                        <a:rPr lang="ja-JP" altLang="en-US" sz="1050" kern="0" dirty="0">
                          <a:latin typeface="Meiryo UI" panose="020B0604030504040204" pitchFamily="50" charset="-128"/>
                          <a:ea typeface="Meiryo UI" panose="020B0604030504040204" pitchFamily="50" charset="-128"/>
                        </a:rPr>
                        <a:t>では、通学時間が「</a:t>
                      </a:r>
                      <a:r>
                        <a:rPr lang="en-US" altLang="ja-JP" sz="1050" kern="0" dirty="0">
                          <a:latin typeface="Meiryo UI" panose="020B0604030504040204" pitchFamily="50" charset="-128"/>
                          <a:ea typeface="Meiryo UI" panose="020B0604030504040204" pitchFamily="50" charset="-128"/>
                        </a:rPr>
                        <a:t>1</a:t>
                      </a:r>
                      <a:r>
                        <a:rPr lang="ja-JP" altLang="en-US" sz="1050" kern="0" dirty="0">
                          <a:latin typeface="Meiryo UI" panose="020B0604030504040204" pitchFamily="50" charset="-128"/>
                          <a:ea typeface="Meiryo UI" panose="020B0604030504040204" pitchFamily="50" charset="-128"/>
                        </a:rPr>
                        <a:t>時間未満」が</a:t>
                      </a:r>
                      <a:r>
                        <a:rPr lang="en-US" altLang="ja-JP" sz="1050" kern="0" dirty="0">
                          <a:latin typeface="Meiryo UI" panose="020B0604030504040204" pitchFamily="50" charset="-128"/>
                          <a:ea typeface="Meiryo UI" panose="020B0604030504040204" pitchFamily="50" charset="-128"/>
                        </a:rPr>
                        <a:t>9</a:t>
                      </a:r>
                      <a:r>
                        <a:rPr lang="ja-JP" altLang="en-US" sz="1050" kern="0" dirty="0">
                          <a:latin typeface="Meiryo UI" panose="020B0604030504040204" pitchFamily="50" charset="-128"/>
                          <a:ea typeface="Meiryo UI" panose="020B0604030504040204" pitchFamily="50" charset="-128"/>
                        </a:rPr>
                        <a:t>割を占める。</a:t>
                      </a: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ja-JP" altLang="en-US" sz="1050" kern="0" dirty="0">
                        <a:latin typeface="Meiryo UI" panose="020B0604030504040204" pitchFamily="50" charset="-128"/>
                        <a:ea typeface="Meiryo UI" panose="020B0604030504040204" pitchFamily="50" charset="-128"/>
                      </a:endParaRPr>
                    </a:p>
                  </a:txBody>
                  <a:tcPr marL="40129" marR="40129" marT="36000" marB="36000">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2136849"/>
                  </a:ext>
                </a:extLst>
              </a:tr>
            </a:tbl>
          </a:graphicData>
        </a:graphic>
      </p:graphicFrame>
      <p:sp>
        <p:nvSpPr>
          <p:cNvPr id="2" name="Slide Number Placeholder 1">
            <a:extLst>
              <a:ext uri="{FF2B5EF4-FFF2-40B4-BE49-F238E27FC236}">
                <a16:creationId xmlns:a16="http://schemas.microsoft.com/office/drawing/2014/main" id="{E90340C5-CC9B-4745-5F02-D5EBC01C1D05}"/>
              </a:ext>
            </a:extLst>
          </p:cNvPr>
          <p:cNvSpPr>
            <a:spLocks noGrp="1"/>
          </p:cNvSpPr>
          <p:nvPr>
            <p:ph type="sldNum" sz="quarter" idx="12"/>
          </p:nvPr>
        </p:nvSpPr>
        <p:spPr>
          <a:xfrm>
            <a:off x="7078263" y="6488555"/>
            <a:ext cx="2057400" cy="365125"/>
          </a:xfrm>
        </p:spPr>
        <p:txBody>
          <a:bodyPr/>
          <a:lstStyle/>
          <a:p>
            <a:r>
              <a:rPr kumimoji="1" lang="en-US" altLang="ja-JP" dirty="0">
                <a:solidFill>
                  <a:schemeClr val="tx1"/>
                </a:solidFill>
                <a:latin typeface="Meiryo UI" panose="020B0604030504040204" pitchFamily="50" charset="-128"/>
                <a:ea typeface="Meiryo UI" panose="020B0604030504040204" pitchFamily="50" charset="-128"/>
              </a:rPr>
              <a:t>3</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85D9D193-C365-00FA-7E44-45137B138E49}"/>
              </a:ext>
            </a:extLst>
          </p:cNvPr>
          <p:cNvSpPr>
            <a:spLocks noGrp="1"/>
          </p:cNvSpPr>
          <p:nvPr>
            <p:ph idx="1"/>
          </p:nvPr>
        </p:nvSpPr>
        <p:spPr>
          <a:xfrm>
            <a:off x="220263" y="135185"/>
            <a:ext cx="7886700" cy="338554"/>
          </a:xfrm>
        </p:spPr>
        <p:txBody>
          <a:bodyPr>
            <a:noAutofit/>
          </a:bodyPr>
          <a:lstStyle/>
          <a:p>
            <a:pPr marL="0" indent="0">
              <a:spcBef>
                <a:spcPts val="900"/>
              </a:spcBef>
              <a:buNone/>
            </a:pPr>
            <a:r>
              <a:rPr lang="ja-JP" altLang="en-US" sz="2400" dirty="0">
                <a:latin typeface="Meiryo UI" panose="020B0604030504040204" pitchFamily="50" charset="-128"/>
                <a:ea typeface="Meiryo UI" panose="020B0604030504040204" pitchFamily="50" charset="-128"/>
              </a:rPr>
              <a:t>３．インターの利用実態および今後のニーズ</a:t>
            </a:r>
            <a:endParaRPr lang="en-US" altLang="ja-JP" sz="2400" dirty="0">
              <a:latin typeface="Meiryo UI" panose="020B0604030504040204" pitchFamily="50" charset="-128"/>
              <a:ea typeface="Meiryo UI" panose="020B0604030504040204" pitchFamily="50" charset="-128"/>
            </a:endParaRPr>
          </a:p>
          <a:p>
            <a:pPr marL="0" indent="0">
              <a:spcBef>
                <a:spcPts val="900"/>
              </a:spcBef>
              <a:buNone/>
            </a:pPr>
            <a:endParaRPr lang="en-US" altLang="ja-JP" sz="24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0" indent="0" algn="just">
              <a:buNone/>
            </a:pPr>
            <a:endParaRPr lang="en-US" altLang="ja-JP" sz="2400" kern="100" dirty="0">
              <a:latin typeface="游明朝" panose="02020400000000000000" pitchFamily="18" charset="-128"/>
              <a:ea typeface="Meiryo UI" panose="020B0604030504040204" pitchFamily="50" charset="-128"/>
              <a:cs typeface="Times New Roman" panose="02020603050405020304" pitchFamily="18" charset="0"/>
            </a:endParaRPr>
          </a:p>
          <a:p>
            <a:pPr marL="0" indent="0" algn="just">
              <a:buNone/>
            </a:pPr>
            <a:endParaRPr lang="en-US" altLang="ja-JP" sz="2400" kern="100" dirty="0">
              <a:latin typeface="游明朝" panose="02020400000000000000" pitchFamily="18" charset="-128"/>
              <a:ea typeface="Meiryo UI" panose="020B0604030504040204" pitchFamily="50" charset="-128"/>
              <a:cs typeface="Times New Roman" panose="02020603050405020304" pitchFamily="18" charset="0"/>
            </a:endParaRPr>
          </a:p>
          <a:p>
            <a:pPr marL="0" indent="0" algn="just">
              <a:buNone/>
            </a:pPr>
            <a:endParaRPr lang="en-US" altLang="ja-JP" sz="2400" kern="100" dirty="0">
              <a:latin typeface="游明朝" panose="02020400000000000000" pitchFamily="18" charset="-128"/>
              <a:ea typeface="Meiryo UI" panose="020B0604030504040204" pitchFamily="50" charset="-128"/>
              <a:cs typeface="Times New Roman" panose="02020603050405020304" pitchFamily="18" charset="0"/>
            </a:endParaRPr>
          </a:p>
          <a:p>
            <a:pPr marL="0" indent="0" algn="just">
              <a:buNone/>
            </a:pPr>
            <a:endParaRPr lang="en-US" altLang="ja-JP" sz="2400" kern="100" dirty="0">
              <a:latin typeface="游明朝" panose="02020400000000000000" pitchFamily="18" charset="-128"/>
              <a:ea typeface="Meiryo UI" panose="020B0604030504040204" pitchFamily="50" charset="-128"/>
              <a:cs typeface="Times New Roman" panose="02020603050405020304" pitchFamily="18" charset="0"/>
            </a:endParaRPr>
          </a:p>
          <a:p>
            <a:pPr marL="0" indent="0" algn="just">
              <a:buNone/>
            </a:pPr>
            <a:endParaRPr lang="en-US" altLang="ja-JP" sz="2400" kern="100" dirty="0">
              <a:latin typeface="游明朝" panose="02020400000000000000" pitchFamily="18" charset="-128"/>
              <a:ea typeface="Meiryo UI" panose="020B0604030504040204" pitchFamily="50" charset="-128"/>
              <a:cs typeface="Times New Roman" panose="02020603050405020304" pitchFamily="18" charset="0"/>
            </a:endParaRPr>
          </a:p>
          <a:p>
            <a:pPr marL="0" indent="0" algn="just">
              <a:buNone/>
            </a:pPr>
            <a:endParaRPr lang="en-US" altLang="ja-JP" sz="2400" kern="100" dirty="0">
              <a:latin typeface="游明朝" panose="02020400000000000000" pitchFamily="18" charset="-128"/>
              <a:ea typeface="Meiryo UI" panose="020B0604030504040204" pitchFamily="50" charset="-128"/>
              <a:cs typeface="Times New Roman" panose="02020603050405020304" pitchFamily="18" charset="0"/>
            </a:endParaRPr>
          </a:p>
          <a:p>
            <a:pPr marL="0" indent="0" algn="just">
              <a:buNone/>
            </a:pPr>
            <a:endParaRPr lang="en-US" altLang="ja-JP" sz="2400" kern="100" dirty="0">
              <a:latin typeface="游明朝" panose="02020400000000000000" pitchFamily="18" charset="-128"/>
              <a:ea typeface="Meiryo UI" panose="020B0604030504040204" pitchFamily="50" charset="-128"/>
              <a:cs typeface="Times New Roman" panose="02020603050405020304" pitchFamily="18" charset="0"/>
            </a:endParaRPr>
          </a:p>
          <a:p>
            <a:pPr marL="0" indent="0">
              <a:lnSpc>
                <a:spcPct val="100000"/>
              </a:lnSpc>
              <a:spcBef>
                <a:spcPts val="0"/>
              </a:spcBef>
              <a:buNone/>
            </a:pPr>
            <a:endParaRPr lang="en-US" altLang="ja-JP" sz="2400" u="wavy" dirty="0">
              <a:latin typeface="Meiryo UI" panose="020B0604030504040204" pitchFamily="50" charset="-128"/>
              <a:ea typeface="Meiryo UI" panose="020B0604030504040204" pitchFamily="50" charset="-128"/>
            </a:endParaRPr>
          </a:p>
          <a:p>
            <a:pPr marL="0" indent="0">
              <a:lnSpc>
                <a:spcPct val="150000"/>
              </a:lnSpc>
              <a:spcBef>
                <a:spcPts val="0"/>
              </a:spcBef>
              <a:buNone/>
            </a:pPr>
            <a:endParaRPr lang="ja-JP" altLang="ja-JP" sz="2400" dirty="0">
              <a:latin typeface="Meiryo UI" panose="020B0604030504040204" pitchFamily="50" charset="-128"/>
              <a:ea typeface="Meiryo UI" panose="020B0604030504040204" pitchFamily="50" charset="-128"/>
            </a:endParaRPr>
          </a:p>
        </p:txBody>
      </p:sp>
      <p:pic>
        <p:nvPicPr>
          <p:cNvPr id="4" name="Picture 3">
            <a:extLst>
              <a:ext uri="{FF2B5EF4-FFF2-40B4-BE49-F238E27FC236}">
                <a16:creationId xmlns:a16="http://schemas.microsoft.com/office/drawing/2014/main" id="{10A57102-E991-E1DF-F5C3-7977F9A269D1}"/>
              </a:ext>
            </a:extLst>
          </p:cNvPr>
          <p:cNvPicPr>
            <a:picLocks noChangeAspect="1"/>
          </p:cNvPicPr>
          <p:nvPr/>
        </p:nvPicPr>
        <p:blipFill rotWithShape="1">
          <a:blip r:embed="rId2"/>
          <a:srcRect l="29532" r="23928" b="7011"/>
          <a:stretch/>
        </p:blipFill>
        <p:spPr>
          <a:xfrm>
            <a:off x="1860249" y="1493086"/>
            <a:ext cx="2076256" cy="2116189"/>
          </a:xfrm>
          <a:prstGeom prst="rect">
            <a:avLst/>
          </a:prstGeom>
        </p:spPr>
      </p:pic>
      <p:pic>
        <p:nvPicPr>
          <p:cNvPr id="6" name="Picture 5">
            <a:extLst>
              <a:ext uri="{FF2B5EF4-FFF2-40B4-BE49-F238E27FC236}">
                <a16:creationId xmlns:a16="http://schemas.microsoft.com/office/drawing/2014/main" id="{D59B175F-51B5-AD31-6DA2-9400C3BF6517}"/>
              </a:ext>
            </a:extLst>
          </p:cNvPr>
          <p:cNvPicPr>
            <a:picLocks noChangeAspect="1"/>
          </p:cNvPicPr>
          <p:nvPr/>
        </p:nvPicPr>
        <p:blipFill rotWithShape="1">
          <a:blip r:embed="rId3"/>
          <a:srcRect l="23168" r="19906"/>
          <a:stretch/>
        </p:blipFill>
        <p:spPr>
          <a:xfrm>
            <a:off x="5534091" y="1482069"/>
            <a:ext cx="2577299" cy="2303561"/>
          </a:xfrm>
          <a:prstGeom prst="rect">
            <a:avLst/>
          </a:prstGeom>
        </p:spPr>
      </p:pic>
      <p:sp>
        <p:nvSpPr>
          <p:cNvPr id="11" name="TextBox 10">
            <a:extLst>
              <a:ext uri="{FF2B5EF4-FFF2-40B4-BE49-F238E27FC236}">
                <a16:creationId xmlns:a16="http://schemas.microsoft.com/office/drawing/2014/main" id="{B569A881-9943-258F-4ED1-4280640CEE87}"/>
              </a:ext>
            </a:extLst>
          </p:cNvPr>
          <p:cNvSpPr txBox="1"/>
          <p:nvPr/>
        </p:nvSpPr>
        <p:spPr>
          <a:xfrm>
            <a:off x="3693587" y="5051973"/>
            <a:ext cx="1293877" cy="415498"/>
          </a:xfrm>
          <a:prstGeom prst="rect">
            <a:avLst/>
          </a:prstGeom>
          <a:noFill/>
        </p:spPr>
        <p:txBody>
          <a:bodyPr wrap="square" rtlCol="0">
            <a:spAutoFit/>
          </a:bodyPr>
          <a:lstStyle/>
          <a:p>
            <a:r>
              <a:rPr lang="ja-JP" altLang="en-US" sz="1050" kern="100" dirty="0">
                <a:solidFill>
                  <a:srgbClr val="C00000"/>
                </a:solidFill>
                <a:latin typeface="Meiryo UI" panose="020B0604030504040204" pitchFamily="50" charset="-128"/>
                <a:ea typeface="Meiryo UI" panose="020B0604030504040204" pitchFamily="50" charset="-128"/>
                <a:cs typeface="Times New Roman" panose="02020603050405020304" pitchFamily="18" charset="0"/>
              </a:rPr>
              <a:t>通学時間が「</a:t>
            </a:r>
            <a:r>
              <a:rPr lang="en-US" altLang="ja-JP" sz="1050" kern="100" dirty="0">
                <a:solidFill>
                  <a:srgbClr val="C00000"/>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050" kern="100" dirty="0">
                <a:solidFill>
                  <a:srgbClr val="C00000"/>
                </a:solidFill>
                <a:latin typeface="Meiryo UI" panose="020B0604030504040204" pitchFamily="50" charset="-128"/>
                <a:ea typeface="Meiryo UI" panose="020B0604030504040204" pitchFamily="50" charset="-128"/>
                <a:cs typeface="Times New Roman" panose="02020603050405020304" pitchFamily="18" charset="0"/>
              </a:rPr>
              <a:t>時間未満」が合計</a:t>
            </a:r>
            <a:r>
              <a:rPr lang="en-US" altLang="ja-JP" sz="1050" kern="100" dirty="0">
                <a:solidFill>
                  <a:srgbClr val="C00000"/>
                </a:solidFill>
                <a:latin typeface="Meiryo UI" panose="020B0604030504040204" pitchFamily="50" charset="-128"/>
                <a:ea typeface="Meiryo UI" panose="020B0604030504040204" pitchFamily="50" charset="-128"/>
                <a:cs typeface="Times New Roman" panose="02020603050405020304" pitchFamily="18" charset="0"/>
              </a:rPr>
              <a:t>7</a:t>
            </a:r>
            <a:r>
              <a:rPr lang="ja-JP" altLang="en-US" sz="1050" kern="100" dirty="0">
                <a:solidFill>
                  <a:srgbClr val="C00000"/>
                </a:solidFill>
                <a:latin typeface="Meiryo UI" panose="020B0604030504040204" pitchFamily="50" charset="-128"/>
                <a:ea typeface="Meiryo UI" panose="020B0604030504040204" pitchFamily="50" charset="-128"/>
                <a:cs typeface="Times New Roman" panose="02020603050405020304" pitchFamily="18" charset="0"/>
              </a:rPr>
              <a:t>割</a:t>
            </a:r>
            <a:endParaRPr kumimoji="1" lang="ja-JP" altLang="en-US" sz="1050" dirty="0">
              <a:solidFill>
                <a:srgbClr val="C00000"/>
              </a:solidFill>
            </a:endParaRPr>
          </a:p>
        </p:txBody>
      </p:sp>
      <p:sp>
        <p:nvSpPr>
          <p:cNvPr id="19" name="TextBox 18">
            <a:extLst>
              <a:ext uri="{FF2B5EF4-FFF2-40B4-BE49-F238E27FC236}">
                <a16:creationId xmlns:a16="http://schemas.microsoft.com/office/drawing/2014/main" id="{1822A6DF-FD9C-AB95-EBF3-748E3080212D}"/>
              </a:ext>
            </a:extLst>
          </p:cNvPr>
          <p:cNvSpPr txBox="1"/>
          <p:nvPr/>
        </p:nvSpPr>
        <p:spPr>
          <a:xfrm>
            <a:off x="5434902" y="6207408"/>
            <a:ext cx="1293877" cy="415498"/>
          </a:xfrm>
          <a:prstGeom prst="rect">
            <a:avLst/>
          </a:prstGeom>
          <a:noFill/>
        </p:spPr>
        <p:txBody>
          <a:bodyPr wrap="square" rtlCol="0">
            <a:spAutoFit/>
          </a:bodyPr>
          <a:lstStyle/>
          <a:p>
            <a:r>
              <a:rPr lang="ja-JP" altLang="en-US" sz="1050" kern="100" dirty="0">
                <a:solidFill>
                  <a:srgbClr val="C00000"/>
                </a:solidFill>
                <a:latin typeface="Meiryo UI" panose="020B0604030504040204" pitchFamily="50" charset="-128"/>
                <a:ea typeface="Meiryo UI" panose="020B0604030504040204" pitchFamily="50" charset="-128"/>
                <a:cs typeface="Times New Roman" panose="02020603050405020304" pitchFamily="18" charset="0"/>
              </a:rPr>
              <a:t>通学時間が「</a:t>
            </a:r>
            <a:r>
              <a:rPr lang="en-US" altLang="ja-JP" sz="1050" kern="100" dirty="0">
                <a:solidFill>
                  <a:srgbClr val="C00000"/>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050" kern="100" dirty="0">
                <a:solidFill>
                  <a:srgbClr val="C00000"/>
                </a:solidFill>
                <a:latin typeface="Meiryo UI" panose="020B0604030504040204" pitchFamily="50" charset="-128"/>
                <a:ea typeface="Meiryo UI" panose="020B0604030504040204" pitchFamily="50" charset="-128"/>
                <a:cs typeface="Times New Roman" panose="02020603050405020304" pitchFamily="18" charset="0"/>
              </a:rPr>
              <a:t>時間未満」が合計</a:t>
            </a:r>
            <a:r>
              <a:rPr lang="en-US" altLang="ja-JP" sz="1050" kern="100" dirty="0">
                <a:solidFill>
                  <a:srgbClr val="C00000"/>
                </a:solidFill>
                <a:latin typeface="Meiryo UI" panose="020B0604030504040204" pitchFamily="50" charset="-128"/>
                <a:ea typeface="Meiryo UI" panose="020B0604030504040204" pitchFamily="50" charset="-128"/>
                <a:cs typeface="Times New Roman" panose="02020603050405020304" pitchFamily="18" charset="0"/>
              </a:rPr>
              <a:t>9</a:t>
            </a:r>
            <a:r>
              <a:rPr lang="ja-JP" altLang="en-US" sz="1050" kern="100" dirty="0">
                <a:solidFill>
                  <a:srgbClr val="C00000"/>
                </a:solidFill>
                <a:latin typeface="Meiryo UI" panose="020B0604030504040204" pitchFamily="50" charset="-128"/>
                <a:ea typeface="Meiryo UI" panose="020B0604030504040204" pitchFamily="50" charset="-128"/>
                <a:cs typeface="Times New Roman" panose="02020603050405020304" pitchFamily="18" charset="0"/>
              </a:rPr>
              <a:t>割</a:t>
            </a:r>
            <a:endParaRPr kumimoji="1" lang="ja-JP" altLang="en-US" sz="1050" dirty="0">
              <a:solidFill>
                <a:srgbClr val="C00000"/>
              </a:solidFill>
            </a:endParaRPr>
          </a:p>
        </p:txBody>
      </p:sp>
      <p:sp>
        <p:nvSpPr>
          <p:cNvPr id="5" name="Arc 4">
            <a:extLst>
              <a:ext uri="{FF2B5EF4-FFF2-40B4-BE49-F238E27FC236}">
                <a16:creationId xmlns:a16="http://schemas.microsoft.com/office/drawing/2014/main" id="{DE1BE0CE-0C6B-0388-E6C8-37021B833F7A}"/>
              </a:ext>
            </a:extLst>
          </p:cNvPr>
          <p:cNvSpPr/>
          <p:nvPr/>
        </p:nvSpPr>
        <p:spPr>
          <a:xfrm rot="5400000">
            <a:off x="5769335" y="4577108"/>
            <a:ext cx="1582039" cy="1584882"/>
          </a:xfrm>
          <a:prstGeom prst="arc">
            <a:avLst>
              <a:gd name="adj1" fmla="val 10953640"/>
              <a:gd name="adj2" fmla="val 9852002"/>
            </a:avLst>
          </a:prstGeom>
          <a:ln w="25400">
            <a:solidFill>
              <a:srgbClr val="C00000"/>
            </a:solidFill>
            <a:headEnd type="oval"/>
            <a:tailEnd type="ova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nvGrpSpPr>
          <p:cNvPr id="17" name="Group 16">
            <a:extLst>
              <a:ext uri="{FF2B5EF4-FFF2-40B4-BE49-F238E27FC236}">
                <a16:creationId xmlns:a16="http://schemas.microsoft.com/office/drawing/2014/main" id="{DB34D5D9-DD81-16E0-D2CF-BC7079CF9B2E}"/>
              </a:ext>
            </a:extLst>
          </p:cNvPr>
          <p:cNvGrpSpPr/>
          <p:nvPr/>
        </p:nvGrpSpPr>
        <p:grpSpPr>
          <a:xfrm>
            <a:off x="1272778" y="4014487"/>
            <a:ext cx="3352799" cy="2254657"/>
            <a:chOff x="887949" y="3961839"/>
            <a:chExt cx="3352799" cy="2254657"/>
          </a:xfrm>
        </p:grpSpPr>
        <p:sp>
          <p:nvSpPr>
            <p:cNvPr id="3" name="Arc 2">
              <a:extLst>
                <a:ext uri="{FF2B5EF4-FFF2-40B4-BE49-F238E27FC236}">
                  <a16:creationId xmlns:a16="http://schemas.microsoft.com/office/drawing/2014/main" id="{57303890-60F4-D2E0-F1CB-D975284473D9}"/>
                </a:ext>
              </a:extLst>
            </p:cNvPr>
            <p:cNvSpPr/>
            <p:nvPr/>
          </p:nvSpPr>
          <p:spPr>
            <a:xfrm rot="5130898">
              <a:off x="1784221" y="4546938"/>
              <a:ext cx="1564684" cy="1572448"/>
            </a:xfrm>
            <a:prstGeom prst="arc">
              <a:avLst>
                <a:gd name="adj1" fmla="val 11116866"/>
                <a:gd name="adj2" fmla="val 4960700"/>
              </a:avLst>
            </a:prstGeom>
            <a:ln w="25400">
              <a:solidFill>
                <a:srgbClr val="C00000"/>
              </a:solidFill>
              <a:headEnd type="oval"/>
              <a:tailEnd type="ova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pic>
          <p:nvPicPr>
            <p:cNvPr id="15" name="Picture 14">
              <a:extLst>
                <a:ext uri="{FF2B5EF4-FFF2-40B4-BE49-F238E27FC236}">
                  <a16:creationId xmlns:a16="http://schemas.microsoft.com/office/drawing/2014/main" id="{D49464BC-9FA6-5962-B0A2-805F95D75D1D}"/>
                </a:ext>
              </a:extLst>
            </p:cNvPr>
            <p:cNvPicPr>
              <a:picLocks noChangeAspect="1"/>
            </p:cNvPicPr>
            <p:nvPr/>
          </p:nvPicPr>
          <p:blipFill rotWithShape="1">
            <a:blip r:embed="rId4"/>
            <a:srcRect l="32015" t="11781"/>
            <a:stretch/>
          </p:blipFill>
          <p:spPr>
            <a:xfrm>
              <a:off x="887949" y="3961839"/>
              <a:ext cx="3352799" cy="2254657"/>
            </a:xfrm>
            <a:prstGeom prst="rect">
              <a:avLst/>
            </a:prstGeom>
          </p:spPr>
        </p:pic>
      </p:grpSp>
      <p:pic>
        <p:nvPicPr>
          <p:cNvPr id="22" name="Picture 21">
            <a:extLst>
              <a:ext uri="{FF2B5EF4-FFF2-40B4-BE49-F238E27FC236}">
                <a16:creationId xmlns:a16="http://schemas.microsoft.com/office/drawing/2014/main" id="{B4AD6C64-34AD-A276-EF08-ED0270110FD9}"/>
              </a:ext>
            </a:extLst>
          </p:cNvPr>
          <p:cNvPicPr>
            <a:picLocks noChangeAspect="1"/>
          </p:cNvPicPr>
          <p:nvPr/>
        </p:nvPicPr>
        <p:blipFill rotWithShape="1">
          <a:blip r:embed="rId5"/>
          <a:srcRect l="15517"/>
          <a:stretch/>
        </p:blipFill>
        <p:spPr>
          <a:xfrm>
            <a:off x="4871964" y="3981098"/>
            <a:ext cx="3694588" cy="2166773"/>
          </a:xfrm>
          <a:prstGeom prst="rect">
            <a:avLst/>
          </a:prstGeom>
        </p:spPr>
      </p:pic>
      <p:sp>
        <p:nvSpPr>
          <p:cNvPr id="24" name="Speech Bubble: Rectangle with Corners Rounded 23">
            <a:extLst>
              <a:ext uri="{FF2B5EF4-FFF2-40B4-BE49-F238E27FC236}">
                <a16:creationId xmlns:a16="http://schemas.microsoft.com/office/drawing/2014/main" id="{ABFFE39A-0949-F377-1667-6D76DE601913}"/>
              </a:ext>
            </a:extLst>
          </p:cNvPr>
          <p:cNvSpPr/>
          <p:nvPr/>
        </p:nvSpPr>
        <p:spPr>
          <a:xfrm>
            <a:off x="7403586" y="4488977"/>
            <a:ext cx="1732077" cy="2093423"/>
          </a:xfrm>
          <a:prstGeom prst="wedgeRoundRectCallout">
            <a:avLst>
              <a:gd name="adj1" fmla="val -43906"/>
              <a:gd name="adj2" fmla="val -26011"/>
              <a:gd name="adj3" fmla="val 16667"/>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36000" tIns="0" rIns="0" bIns="0" rtlCol="0" anchor="ctr"/>
          <a:lstStyle/>
          <a:p>
            <a:pPr>
              <a:spcAft>
                <a:spcPts val="600"/>
              </a:spcAft>
            </a:pP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26" name="Rectangle: Diagonal Corners Rounded 25">
            <a:extLst>
              <a:ext uri="{FF2B5EF4-FFF2-40B4-BE49-F238E27FC236}">
                <a16:creationId xmlns:a16="http://schemas.microsoft.com/office/drawing/2014/main" id="{B77CD4CB-9C0E-7D4B-4A1D-1C94A7314960}"/>
              </a:ext>
            </a:extLst>
          </p:cNvPr>
          <p:cNvSpPr/>
          <p:nvPr/>
        </p:nvSpPr>
        <p:spPr>
          <a:xfrm>
            <a:off x="7509228" y="4488977"/>
            <a:ext cx="1626435" cy="2127135"/>
          </a:xfrm>
          <a:prstGeom prst="round2Diag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0" rIns="0" bIns="0" rtlCol="0" anchor="ctr"/>
          <a:lstStyle/>
          <a:p>
            <a:pPr>
              <a:spcAft>
                <a:spcPts val="600"/>
              </a:spcAft>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回答者の代表的な意見</a:t>
            </a:r>
            <a:endPar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spcAft>
                <a:spcPts val="600"/>
              </a:spcAft>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「学校と家の位置が遠くない」（インド</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/40</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歳代</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女性）</a:t>
            </a:r>
          </a:p>
          <a:p>
            <a:pPr marL="171450" indent="-171450">
              <a:spcAft>
                <a:spcPts val="600"/>
              </a:spcAft>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「通学に時間がかからないように、家の近くにあるべきである」（イギリス</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/50 </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歳代</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男性）</a:t>
            </a:r>
          </a:p>
          <a:p>
            <a:pPr marL="171450" indent="-171450">
              <a:spcAft>
                <a:spcPts val="600"/>
              </a:spcAft>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「まあ、近いというのは考慮する要素だね」（イギリス</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 </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歳代</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男性）</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56713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3">
            <a:extLst>
              <a:ext uri="{FF2B5EF4-FFF2-40B4-BE49-F238E27FC236}">
                <a16:creationId xmlns:a16="http://schemas.microsoft.com/office/drawing/2014/main" id="{940FFB0C-D087-6D9C-9FB5-F781FC777D01}"/>
              </a:ext>
            </a:extLst>
          </p:cNvPr>
          <p:cNvGraphicFramePr>
            <a:graphicFrameLocks noGrp="1"/>
          </p:cNvGraphicFramePr>
          <p:nvPr>
            <p:extLst>
              <p:ext uri="{D42A27DB-BD31-4B8C-83A1-F6EECF244321}">
                <p14:modId xmlns:p14="http://schemas.microsoft.com/office/powerpoint/2010/main" val="907403802"/>
              </p:ext>
            </p:extLst>
          </p:nvPr>
        </p:nvGraphicFramePr>
        <p:xfrm>
          <a:off x="259882" y="533468"/>
          <a:ext cx="7998594" cy="5791344"/>
        </p:xfrm>
        <a:graphic>
          <a:graphicData uri="http://schemas.openxmlformats.org/drawingml/2006/table">
            <a:tbl>
              <a:tblPr firstRow="1" firstCol="1" bandRow="1">
                <a:tableStyleId>{8A107856-5554-42FB-B03E-39F5DBC370BA}</a:tableStyleId>
              </a:tblPr>
              <a:tblGrid>
                <a:gridCol w="649720">
                  <a:extLst>
                    <a:ext uri="{9D8B030D-6E8A-4147-A177-3AD203B41FA5}">
                      <a16:colId xmlns:a16="http://schemas.microsoft.com/office/drawing/2014/main" val="2806494716"/>
                    </a:ext>
                  </a:extLst>
                </a:gridCol>
                <a:gridCol w="3674437">
                  <a:extLst>
                    <a:ext uri="{9D8B030D-6E8A-4147-A177-3AD203B41FA5}">
                      <a16:colId xmlns:a16="http://schemas.microsoft.com/office/drawing/2014/main" val="2521777934"/>
                    </a:ext>
                  </a:extLst>
                </a:gridCol>
                <a:gridCol w="3674437">
                  <a:extLst>
                    <a:ext uri="{9D8B030D-6E8A-4147-A177-3AD203B41FA5}">
                      <a16:colId xmlns:a16="http://schemas.microsoft.com/office/drawing/2014/main" val="903656092"/>
                    </a:ext>
                  </a:extLst>
                </a:gridCol>
              </a:tblGrid>
              <a:tr h="456089">
                <a:tc>
                  <a:txBody>
                    <a:bodyPr/>
                    <a:lstStyle/>
                    <a:p>
                      <a:pPr algn="l">
                        <a:lnSpc>
                          <a:spcPct val="150000"/>
                        </a:lnSpc>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40129" marT="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spcAft>
                          <a:spcPts val="0"/>
                        </a:spcAft>
                        <a:buFont typeface="Wingdings" panose="05000000000000000000" pitchFamily="2" charset="2"/>
                        <a:buNone/>
                      </a:pPr>
                      <a:r>
                        <a:rPr lang="ja-JP" altLang="en-US" sz="1300" b="1" kern="100" dirty="0">
                          <a:effectLst/>
                          <a:latin typeface="Meiryo UI" panose="020B0604030504040204" pitchFamily="50" charset="-128"/>
                          <a:ea typeface="Meiryo UI" panose="020B0604030504040204" pitchFamily="50" charset="-128"/>
                          <a:cs typeface="Times New Roman" panose="02020603050405020304" pitchFamily="18" charset="0"/>
                        </a:rPr>
                        <a:t>現在通っているインターの実態 </a:t>
                      </a:r>
                      <a:r>
                        <a:rPr lang="en-US" altLang="ja-JP" sz="1300" b="1" kern="100" dirty="0">
                          <a:effectLst/>
                          <a:latin typeface="Meiryo UI" panose="020B0604030504040204" pitchFamily="50" charset="-128"/>
                          <a:ea typeface="Meiryo UI" panose="020B0604030504040204" pitchFamily="50" charset="-128"/>
                          <a:cs typeface="Times New Roman" panose="02020603050405020304" pitchFamily="18" charset="0"/>
                        </a:rPr>
                        <a:t>〔n=165〕</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40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spcAft>
                          <a:spcPts val="0"/>
                        </a:spcAft>
                        <a:buFont typeface="Wingdings" panose="05000000000000000000" pitchFamily="2" charset="2"/>
                        <a:buNone/>
                      </a:pPr>
                      <a:r>
                        <a:rPr lang="ja-JP" altLang="en-US" sz="1300" b="1" kern="100" dirty="0">
                          <a:effectLst/>
                          <a:latin typeface="Meiryo UI" panose="020B0604030504040204" pitchFamily="50" charset="-128"/>
                          <a:ea typeface="Meiryo UI" panose="020B0604030504040204" pitchFamily="50" charset="-128"/>
                          <a:cs typeface="Times New Roman" panose="02020603050405020304" pitchFamily="18" charset="0"/>
                        </a:rPr>
                        <a:t>今後、インターに通わせる場合のニーズ </a:t>
                      </a:r>
                      <a:r>
                        <a:rPr lang="en-US" altLang="ja-JP" sz="1300" b="1" kern="100" dirty="0">
                          <a:effectLst/>
                          <a:latin typeface="Meiryo UI" panose="020B0604030504040204" pitchFamily="50" charset="-128"/>
                          <a:ea typeface="Meiryo UI" panose="020B0604030504040204" pitchFamily="50" charset="-128"/>
                          <a:cs typeface="Times New Roman" panose="02020603050405020304" pitchFamily="18" charset="0"/>
                        </a:rPr>
                        <a:t>〔n=65〕</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40129" marT="0" marB="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4803778"/>
                  </a:ext>
                </a:extLst>
              </a:tr>
              <a:tr h="2542915">
                <a:tc>
                  <a:txBody>
                    <a:bodyPr/>
                    <a:lstStyle/>
                    <a:p>
                      <a:pPr algn="r">
                        <a:lnSpc>
                          <a:spcPct val="150000"/>
                        </a:lnSpc>
                        <a:spcAft>
                          <a:spcPts val="0"/>
                        </a:spcAft>
                      </a:pP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一人あたり年間の授業料</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10800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spcBef>
                          <a:spcPts val="0"/>
                        </a:spcBef>
                        <a:buFont typeface="Wingdings" panose="05000000000000000000" pitchFamily="2" charset="2"/>
                        <a:buChar char="l"/>
                      </a:pPr>
                      <a:r>
                        <a:rPr lang="ja-JP" altLang="en-US" sz="1050" kern="0" dirty="0">
                          <a:latin typeface="Meiryo UI" panose="020B0604030504040204" pitchFamily="50" charset="-128"/>
                          <a:ea typeface="Meiryo UI" panose="020B0604030504040204" pitchFamily="50" charset="-128"/>
                        </a:rPr>
                        <a:t>「</a:t>
                      </a:r>
                      <a:r>
                        <a:rPr lang="en-US" altLang="ja-JP" sz="1050" kern="0" dirty="0">
                          <a:latin typeface="Meiryo UI" panose="020B0604030504040204" pitchFamily="50" charset="-128"/>
                          <a:ea typeface="Meiryo UI" panose="020B0604030504040204" pitchFamily="50" charset="-128"/>
                        </a:rPr>
                        <a:t>3</a:t>
                      </a:r>
                      <a:r>
                        <a:rPr lang="ja-JP" altLang="en-US" sz="1050" kern="0" dirty="0">
                          <a:latin typeface="Meiryo UI" panose="020B0604030504040204" pitchFamily="50" charset="-128"/>
                          <a:ea typeface="Meiryo UI" panose="020B0604030504040204" pitchFamily="50" charset="-128"/>
                        </a:rPr>
                        <a:t>万米ドル以内」（</a:t>
                      </a:r>
                      <a:r>
                        <a:rPr lang="en-US" altLang="ja-JP" sz="1050" kern="0" dirty="0">
                          <a:latin typeface="Meiryo UI" panose="020B0604030504040204" pitchFamily="50" charset="-128"/>
                          <a:ea typeface="Meiryo UI" panose="020B0604030504040204" pitchFamily="50" charset="-128"/>
                        </a:rPr>
                        <a:t>3</a:t>
                      </a:r>
                      <a:r>
                        <a:rPr lang="ja-JP" altLang="en-US" sz="1050" kern="0" dirty="0">
                          <a:latin typeface="Meiryo UI" panose="020B0604030504040204" pitchFamily="50" charset="-128"/>
                          <a:ea typeface="Meiryo UI" panose="020B0604030504040204" pitchFamily="50" charset="-128"/>
                        </a:rPr>
                        <a:t>割）が最も多く、「</a:t>
                      </a:r>
                      <a:r>
                        <a:rPr lang="en-US" altLang="ja-JP" sz="1050" kern="0" dirty="0">
                          <a:latin typeface="Meiryo UI" panose="020B0604030504040204" pitchFamily="50" charset="-128"/>
                          <a:ea typeface="Meiryo UI" panose="020B0604030504040204" pitchFamily="50" charset="-128"/>
                        </a:rPr>
                        <a:t>2</a:t>
                      </a:r>
                      <a:r>
                        <a:rPr lang="ja-JP" altLang="en-US" sz="1050" kern="0" dirty="0">
                          <a:latin typeface="Meiryo UI" panose="020B0604030504040204" pitchFamily="50" charset="-128"/>
                          <a:ea typeface="Meiryo UI" panose="020B0604030504040204" pitchFamily="50" charset="-128"/>
                        </a:rPr>
                        <a:t>万米ドル以内」（</a:t>
                      </a:r>
                      <a:r>
                        <a:rPr lang="en-US" altLang="ja-JP" sz="1050" kern="0" dirty="0">
                          <a:latin typeface="Meiryo UI" panose="020B0604030504040204" pitchFamily="50" charset="-128"/>
                          <a:ea typeface="Meiryo UI" panose="020B0604030504040204" pitchFamily="50" charset="-128"/>
                        </a:rPr>
                        <a:t>2</a:t>
                      </a:r>
                      <a:r>
                        <a:rPr lang="ja-JP" altLang="en-US" sz="1050" kern="0" dirty="0">
                          <a:latin typeface="Meiryo UI" panose="020B0604030504040204" pitchFamily="50" charset="-128"/>
                          <a:ea typeface="Meiryo UI" panose="020B0604030504040204" pitchFamily="50" charset="-128"/>
                        </a:rPr>
                        <a:t>割）と続く。</a:t>
                      </a:r>
                    </a:p>
                  </a:txBody>
                  <a:tcPr marL="40129" marR="40129"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spcBef>
                          <a:spcPts val="0"/>
                        </a:spcBef>
                        <a:buFont typeface="Wingdings" panose="05000000000000000000" pitchFamily="2" charset="2"/>
                        <a:buChar char="l"/>
                      </a:pPr>
                      <a:r>
                        <a:rPr lang="ja-JP" altLang="en-US" sz="1050" kern="0" dirty="0">
                          <a:latin typeface="Meiryo UI" panose="020B0604030504040204" pitchFamily="50" charset="-128"/>
                          <a:ea typeface="Meiryo UI" panose="020B0604030504040204" pitchFamily="50" charset="-128"/>
                        </a:rPr>
                        <a:t>「</a:t>
                      </a:r>
                      <a:r>
                        <a:rPr lang="en-US" altLang="ja-JP" sz="1050" kern="0" dirty="0">
                          <a:latin typeface="Meiryo UI" panose="020B0604030504040204" pitchFamily="50" charset="-128"/>
                          <a:ea typeface="Meiryo UI" panose="020B0604030504040204" pitchFamily="50" charset="-128"/>
                        </a:rPr>
                        <a:t>2</a:t>
                      </a:r>
                      <a:r>
                        <a:rPr lang="ja-JP" altLang="en-US" sz="1050" kern="0" dirty="0">
                          <a:latin typeface="Meiryo UI" panose="020B0604030504040204" pitchFamily="50" charset="-128"/>
                          <a:ea typeface="Meiryo UI" panose="020B0604030504040204" pitchFamily="50" charset="-128"/>
                        </a:rPr>
                        <a:t>万米ドル以内」及び「</a:t>
                      </a:r>
                      <a:r>
                        <a:rPr lang="en-US" altLang="ja-JP" sz="1050" kern="0" dirty="0">
                          <a:latin typeface="Meiryo UI" panose="020B0604030504040204" pitchFamily="50" charset="-128"/>
                          <a:ea typeface="Meiryo UI" panose="020B0604030504040204" pitchFamily="50" charset="-128"/>
                        </a:rPr>
                        <a:t>3</a:t>
                      </a:r>
                      <a:r>
                        <a:rPr lang="ja-JP" altLang="en-US" sz="1050" kern="0" dirty="0">
                          <a:latin typeface="Meiryo UI" panose="020B0604030504040204" pitchFamily="50" charset="-128"/>
                          <a:ea typeface="Meiryo UI" panose="020B0604030504040204" pitchFamily="50" charset="-128"/>
                        </a:rPr>
                        <a:t>万米ドル以内」がそれぞれ</a:t>
                      </a:r>
                      <a:r>
                        <a:rPr lang="en-US" altLang="ja-JP" sz="1050" kern="0" dirty="0">
                          <a:latin typeface="Meiryo UI" panose="020B0604030504040204" pitchFamily="50" charset="-128"/>
                          <a:ea typeface="Meiryo UI" panose="020B0604030504040204" pitchFamily="50" charset="-128"/>
                        </a:rPr>
                        <a:t>3</a:t>
                      </a:r>
                      <a:r>
                        <a:rPr lang="ja-JP" altLang="en-US" sz="1050" kern="0" dirty="0">
                          <a:solidFill>
                            <a:schemeClr val="tx1"/>
                          </a:solidFill>
                          <a:latin typeface="Meiryo UI" panose="020B0604030504040204" pitchFamily="50" charset="-128"/>
                          <a:ea typeface="Meiryo UI" panose="020B0604030504040204" pitchFamily="50" charset="-128"/>
                        </a:rPr>
                        <a:t>割ずつと</a:t>
                      </a:r>
                      <a:r>
                        <a:rPr lang="ja-JP" altLang="en-US" sz="1050" kern="0" dirty="0">
                          <a:latin typeface="Meiryo UI" panose="020B0604030504040204" pitchFamily="50" charset="-128"/>
                          <a:ea typeface="Meiryo UI" panose="020B0604030504040204" pitchFamily="50" charset="-128"/>
                        </a:rPr>
                        <a:t>なっている。</a:t>
                      </a:r>
                    </a:p>
                  </a:txBody>
                  <a:tcPr marL="40129" marR="40129" marT="36000" marB="36000">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16913158"/>
                  </a:ext>
                </a:extLst>
              </a:tr>
              <a:tr h="2484720">
                <a:tc>
                  <a:txBody>
                    <a:bodyPr/>
                    <a:lstStyle/>
                    <a:p>
                      <a:pPr algn="r">
                        <a:lnSpc>
                          <a:spcPct val="150000"/>
                        </a:lnSpc>
                        <a:spcAft>
                          <a:spcPts val="0"/>
                        </a:spcAft>
                      </a:pP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学校選択時に重視した／する点</a:t>
                      </a:r>
                      <a:r>
                        <a:rPr lang="ja-JP" altLang="en-US" sz="1200" kern="100" baseline="30000" dirty="0">
                          <a:effectLst/>
                          <a:latin typeface="Meiryo UI" panose="020B0604030504040204" pitchFamily="50" charset="-128"/>
                          <a:ea typeface="Meiryo UI" panose="020B0604030504040204" pitchFamily="50" charset="-128"/>
                          <a:cs typeface="Times New Roman" panose="02020603050405020304" pitchFamily="18" charset="0"/>
                        </a:rPr>
                        <a:t>１</a:t>
                      </a:r>
                      <a:endParaRPr lang="ja-JP" sz="1200" kern="100" baseline="300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10800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buFont typeface="Wingdings" panose="05000000000000000000" pitchFamily="2" charset="2"/>
                        <a:buChar char="l"/>
                      </a:pPr>
                      <a:r>
                        <a:rPr lang="ja-JP" altLang="en-US" sz="1050" kern="0" dirty="0">
                          <a:latin typeface="Meiryo UI" panose="020B0604030504040204" pitchFamily="50" charset="-128"/>
                          <a:ea typeface="Meiryo UI" panose="020B0604030504040204" pitchFamily="50" charset="-128"/>
                        </a:rPr>
                        <a:t>「採用しているカリキュラム」や「学校の国際認証」が重視されている。</a:t>
                      </a: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ja-JP" altLang="en-US" sz="1050" kern="0" dirty="0">
                        <a:latin typeface="Meiryo UI" panose="020B0604030504040204" pitchFamily="50" charset="-128"/>
                        <a:ea typeface="Meiryo UI" panose="020B0604030504040204" pitchFamily="50" charset="-128"/>
                      </a:endParaRPr>
                    </a:p>
                  </a:txBody>
                  <a:tcPr marL="40129" marR="40129"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buFont typeface="Wingdings" panose="05000000000000000000" pitchFamily="2" charset="2"/>
                        <a:buChar char="l"/>
                      </a:pPr>
                      <a:r>
                        <a:rPr lang="ja-JP" altLang="en-US" sz="1050" kern="0" dirty="0">
                          <a:latin typeface="Meiryo UI" panose="020B0604030504040204" pitchFamily="50" charset="-128"/>
                          <a:ea typeface="Meiryo UI" panose="020B0604030504040204" pitchFamily="50" charset="-128"/>
                        </a:rPr>
                        <a:t>「教員の質」が最も重視され、「大学進学実績」が続く。</a:t>
                      </a:r>
                    </a:p>
                  </a:txBody>
                  <a:tcPr marL="40129" marR="40129" marT="36000" marB="36000">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2136849"/>
                  </a:ext>
                </a:extLst>
              </a:tr>
            </a:tbl>
          </a:graphicData>
        </a:graphic>
      </p:graphicFrame>
      <p:pic>
        <p:nvPicPr>
          <p:cNvPr id="23" name="Picture 44">
            <a:extLst>
              <a:ext uri="{FF2B5EF4-FFF2-40B4-BE49-F238E27FC236}">
                <a16:creationId xmlns:a16="http://schemas.microsoft.com/office/drawing/2014/main" id="{C53C66DE-E425-430D-8816-AFEF2665974A}"/>
              </a:ext>
            </a:extLst>
          </p:cNvPr>
          <p:cNvPicPr>
            <a:picLocks noChangeAspect="1"/>
          </p:cNvPicPr>
          <p:nvPr/>
        </p:nvPicPr>
        <p:blipFill rotWithShape="1">
          <a:blip r:embed="rId2"/>
          <a:srcRect r="13611"/>
          <a:stretch/>
        </p:blipFill>
        <p:spPr>
          <a:xfrm>
            <a:off x="4356964" y="3687107"/>
            <a:ext cx="3417766" cy="2174090"/>
          </a:xfrm>
          <a:prstGeom prst="rect">
            <a:avLst/>
          </a:prstGeom>
        </p:spPr>
      </p:pic>
      <p:sp>
        <p:nvSpPr>
          <p:cNvPr id="2" name="Slide Number Placeholder 1">
            <a:extLst>
              <a:ext uri="{FF2B5EF4-FFF2-40B4-BE49-F238E27FC236}">
                <a16:creationId xmlns:a16="http://schemas.microsoft.com/office/drawing/2014/main" id="{E90340C5-CC9B-4745-5F02-D5EBC01C1D05}"/>
              </a:ext>
            </a:extLst>
          </p:cNvPr>
          <p:cNvSpPr>
            <a:spLocks noGrp="1"/>
          </p:cNvSpPr>
          <p:nvPr>
            <p:ph type="sldNum" sz="quarter" idx="12"/>
          </p:nvPr>
        </p:nvSpPr>
        <p:spPr>
          <a:xfrm>
            <a:off x="7082908" y="6474397"/>
            <a:ext cx="2057400" cy="365125"/>
          </a:xfrm>
        </p:spPr>
        <p:txBody>
          <a:bodyPr/>
          <a:lstStyle/>
          <a:p>
            <a:r>
              <a:rPr kumimoji="1" lang="en-US" altLang="ja-JP" dirty="0">
                <a:solidFill>
                  <a:schemeClr val="tx1"/>
                </a:solidFill>
                <a:latin typeface="Meiryo UI" panose="020B0604030504040204" pitchFamily="50" charset="-128"/>
                <a:ea typeface="Meiryo UI" panose="020B0604030504040204" pitchFamily="50" charset="-128"/>
              </a:rPr>
              <a:t>4</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85D9D193-C365-00FA-7E44-45137B138E49}"/>
              </a:ext>
            </a:extLst>
          </p:cNvPr>
          <p:cNvSpPr>
            <a:spLocks noGrp="1"/>
          </p:cNvSpPr>
          <p:nvPr>
            <p:ph idx="1"/>
          </p:nvPr>
        </p:nvSpPr>
        <p:spPr>
          <a:xfrm>
            <a:off x="315829" y="101437"/>
            <a:ext cx="7886700" cy="338554"/>
          </a:xfrm>
        </p:spPr>
        <p:txBody>
          <a:bodyPr>
            <a:noAutofit/>
          </a:bodyPr>
          <a:lstStyle/>
          <a:p>
            <a:pPr marL="0" indent="0">
              <a:spcBef>
                <a:spcPts val="900"/>
              </a:spcBef>
              <a:buNone/>
            </a:pPr>
            <a:r>
              <a:rPr lang="ja-JP" altLang="en-US" sz="2400" dirty="0">
                <a:latin typeface="Meiryo UI" panose="020B0604030504040204" pitchFamily="50" charset="-128"/>
                <a:ea typeface="Meiryo UI" panose="020B0604030504040204" pitchFamily="50" charset="-128"/>
              </a:rPr>
              <a:t>３．インターの利用実態および今後のニーズ（続き）</a:t>
            </a:r>
            <a:endParaRPr lang="en-US" altLang="ja-JP" sz="2400" dirty="0">
              <a:latin typeface="Meiryo UI" panose="020B0604030504040204" pitchFamily="50" charset="-128"/>
              <a:ea typeface="Meiryo UI" panose="020B0604030504040204" pitchFamily="50" charset="-128"/>
            </a:endParaRPr>
          </a:p>
          <a:p>
            <a:pPr marL="0" indent="0">
              <a:spcBef>
                <a:spcPts val="900"/>
              </a:spcBef>
              <a:buNone/>
            </a:pPr>
            <a:endPar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00000"/>
              </a:lnSpc>
              <a:spcBef>
                <a:spcPts val="450"/>
              </a:spcBef>
              <a:buNone/>
            </a:pPr>
            <a:endParaRPr lang="en-US" altLang="ja-JP" sz="2400" u="wavy" dirty="0">
              <a:latin typeface="Meiryo UI" panose="020B0604030504040204" pitchFamily="50" charset="-128"/>
              <a:ea typeface="Meiryo UI" panose="020B0604030504040204" pitchFamily="50" charset="-128"/>
            </a:endParaRPr>
          </a:p>
          <a:p>
            <a:pPr marL="0" indent="0">
              <a:lnSpc>
                <a:spcPct val="100000"/>
              </a:lnSpc>
              <a:spcBef>
                <a:spcPts val="450"/>
              </a:spcBef>
              <a:buNone/>
            </a:pPr>
            <a:endParaRPr lang="en-US" altLang="ja-JP" sz="2400" u="wavy" dirty="0">
              <a:latin typeface="Meiryo UI" panose="020B0604030504040204" pitchFamily="50" charset="-128"/>
              <a:ea typeface="Meiryo UI" panose="020B0604030504040204" pitchFamily="50" charset="-128"/>
            </a:endParaRPr>
          </a:p>
          <a:p>
            <a:pPr marL="0" indent="0">
              <a:lnSpc>
                <a:spcPct val="100000"/>
              </a:lnSpc>
              <a:spcBef>
                <a:spcPts val="450"/>
              </a:spcBef>
              <a:buNone/>
            </a:pPr>
            <a:endParaRPr lang="en-US" altLang="ja-JP" sz="2400" u="wavy" dirty="0">
              <a:latin typeface="Meiryo UI" panose="020B0604030504040204" pitchFamily="50" charset="-128"/>
              <a:ea typeface="Meiryo UI" panose="020B0604030504040204" pitchFamily="50" charset="-128"/>
            </a:endParaRPr>
          </a:p>
          <a:p>
            <a:pPr marL="0" indent="0">
              <a:lnSpc>
                <a:spcPct val="100000"/>
              </a:lnSpc>
              <a:spcBef>
                <a:spcPts val="450"/>
              </a:spcBef>
              <a:buNone/>
            </a:pPr>
            <a:endParaRPr lang="en-US" altLang="ja-JP" sz="2400" u="wavy" dirty="0">
              <a:latin typeface="Meiryo UI" panose="020B0604030504040204" pitchFamily="50" charset="-128"/>
              <a:ea typeface="Meiryo UI" panose="020B0604030504040204" pitchFamily="50" charset="-128"/>
            </a:endParaRPr>
          </a:p>
          <a:p>
            <a:pPr marL="0" indent="0">
              <a:lnSpc>
                <a:spcPct val="100000"/>
              </a:lnSpc>
              <a:spcBef>
                <a:spcPts val="450"/>
              </a:spcBef>
              <a:buNone/>
            </a:pPr>
            <a:endParaRPr lang="en-US" altLang="ja-JP" sz="2400" u="wavy" dirty="0">
              <a:latin typeface="Meiryo UI" panose="020B0604030504040204" pitchFamily="50" charset="-128"/>
              <a:ea typeface="Meiryo UI" panose="020B0604030504040204" pitchFamily="50" charset="-128"/>
            </a:endParaRPr>
          </a:p>
          <a:p>
            <a:pPr marL="0" indent="0">
              <a:lnSpc>
                <a:spcPct val="100000"/>
              </a:lnSpc>
              <a:spcBef>
                <a:spcPts val="450"/>
              </a:spcBef>
              <a:buNone/>
            </a:pPr>
            <a:endParaRPr lang="en-US" altLang="ja-JP" sz="2400" u="wavy" dirty="0">
              <a:latin typeface="Meiryo UI" panose="020B0604030504040204" pitchFamily="50" charset="-128"/>
              <a:ea typeface="Meiryo UI" panose="020B0604030504040204" pitchFamily="50" charset="-128"/>
            </a:endParaRPr>
          </a:p>
          <a:p>
            <a:pPr marL="0" indent="0">
              <a:lnSpc>
                <a:spcPct val="100000"/>
              </a:lnSpc>
              <a:spcBef>
                <a:spcPts val="450"/>
              </a:spcBef>
              <a:buNone/>
            </a:pPr>
            <a:endParaRPr lang="en-US" altLang="ja-JP" sz="2400" u="wavy" dirty="0">
              <a:latin typeface="Meiryo UI" panose="020B0604030504040204" pitchFamily="50" charset="-128"/>
              <a:ea typeface="Meiryo UI" panose="020B0604030504040204" pitchFamily="50" charset="-128"/>
            </a:endParaRPr>
          </a:p>
          <a:p>
            <a:pPr marL="0" indent="0">
              <a:lnSpc>
                <a:spcPct val="100000"/>
              </a:lnSpc>
              <a:spcBef>
                <a:spcPts val="450"/>
              </a:spcBef>
              <a:buNone/>
            </a:pPr>
            <a:endParaRPr lang="en-US" altLang="ja-JP" sz="2400" u="wavy" dirty="0">
              <a:latin typeface="Meiryo UI" panose="020B0604030504040204" pitchFamily="50" charset="-128"/>
              <a:ea typeface="Meiryo UI" panose="020B0604030504040204" pitchFamily="50" charset="-128"/>
            </a:endParaRPr>
          </a:p>
          <a:p>
            <a:pPr marL="0" indent="0">
              <a:lnSpc>
                <a:spcPct val="100000"/>
              </a:lnSpc>
              <a:spcBef>
                <a:spcPts val="0"/>
              </a:spcBef>
              <a:buNone/>
            </a:pPr>
            <a:endParaRPr lang="en-US" altLang="ja-JP" sz="2400" u="wavy" dirty="0">
              <a:latin typeface="Meiryo UI" panose="020B0604030504040204" pitchFamily="50" charset="-128"/>
              <a:ea typeface="Meiryo UI" panose="020B0604030504040204" pitchFamily="50" charset="-128"/>
            </a:endParaRPr>
          </a:p>
          <a:p>
            <a:pPr marL="0" indent="0">
              <a:lnSpc>
                <a:spcPct val="150000"/>
              </a:lnSpc>
              <a:spcBef>
                <a:spcPts val="0"/>
              </a:spcBef>
              <a:buNone/>
            </a:pPr>
            <a:endParaRPr lang="ja-JP" altLang="ja-JP" sz="2400" dirty="0">
              <a:latin typeface="Meiryo UI" panose="020B0604030504040204" pitchFamily="50" charset="-128"/>
              <a:ea typeface="Meiryo UI" panose="020B0604030504040204" pitchFamily="50" charset="-128"/>
            </a:endParaRPr>
          </a:p>
        </p:txBody>
      </p:sp>
      <p:grpSp>
        <p:nvGrpSpPr>
          <p:cNvPr id="41" name="Group 40">
            <a:extLst>
              <a:ext uri="{FF2B5EF4-FFF2-40B4-BE49-F238E27FC236}">
                <a16:creationId xmlns:a16="http://schemas.microsoft.com/office/drawing/2014/main" id="{6ABF3700-E224-A28C-8014-3DEE2357302E}"/>
              </a:ext>
            </a:extLst>
          </p:cNvPr>
          <p:cNvGrpSpPr/>
          <p:nvPr/>
        </p:nvGrpSpPr>
        <p:grpSpPr>
          <a:xfrm>
            <a:off x="1046772" y="1408985"/>
            <a:ext cx="3168069" cy="2082083"/>
            <a:chOff x="1178976" y="1798522"/>
            <a:chExt cx="3316024" cy="2179320"/>
          </a:xfrm>
        </p:grpSpPr>
        <p:pic>
          <p:nvPicPr>
            <p:cNvPr id="6" name="Picture 5">
              <a:extLst>
                <a:ext uri="{FF2B5EF4-FFF2-40B4-BE49-F238E27FC236}">
                  <a16:creationId xmlns:a16="http://schemas.microsoft.com/office/drawing/2014/main" id="{CE3A44D5-E24B-15E7-4816-1D34C30ED0DA}"/>
                </a:ext>
              </a:extLst>
            </p:cNvPr>
            <p:cNvPicPr>
              <a:picLocks noChangeAspect="1"/>
            </p:cNvPicPr>
            <p:nvPr/>
          </p:nvPicPr>
          <p:blipFill rotWithShape="1">
            <a:blip r:embed="rId3"/>
            <a:srcRect l="22204" r="5460"/>
            <a:stretch/>
          </p:blipFill>
          <p:spPr>
            <a:xfrm>
              <a:off x="1178976" y="1798522"/>
              <a:ext cx="3316024" cy="2179320"/>
            </a:xfrm>
            <a:prstGeom prst="rect">
              <a:avLst/>
            </a:prstGeom>
          </p:spPr>
        </p:pic>
        <p:sp>
          <p:nvSpPr>
            <p:cNvPr id="38" name="Rectangle 37">
              <a:extLst>
                <a:ext uri="{FF2B5EF4-FFF2-40B4-BE49-F238E27FC236}">
                  <a16:creationId xmlns:a16="http://schemas.microsoft.com/office/drawing/2014/main" id="{AADFFA2C-CCF5-D6CE-1103-632E44E3FE66}"/>
                </a:ext>
              </a:extLst>
            </p:cNvPr>
            <p:cNvSpPr/>
            <p:nvPr/>
          </p:nvSpPr>
          <p:spPr>
            <a:xfrm>
              <a:off x="2117557" y="2223437"/>
              <a:ext cx="904775" cy="933650"/>
            </a:xfrm>
            <a:prstGeom prst="rect">
              <a:avLst/>
            </a:prstGeom>
            <a:noFill/>
            <a:ln>
              <a:solidFill>
                <a:srgbClr val="C0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0" name="Group 39">
            <a:extLst>
              <a:ext uri="{FF2B5EF4-FFF2-40B4-BE49-F238E27FC236}">
                <a16:creationId xmlns:a16="http://schemas.microsoft.com/office/drawing/2014/main" id="{C3BC3A52-D863-A090-700A-556C9F5B9C1C}"/>
              </a:ext>
            </a:extLst>
          </p:cNvPr>
          <p:cNvGrpSpPr/>
          <p:nvPr/>
        </p:nvGrpSpPr>
        <p:grpSpPr>
          <a:xfrm>
            <a:off x="4386297" y="1411887"/>
            <a:ext cx="3566023" cy="2082083"/>
            <a:chOff x="4694001" y="1798522"/>
            <a:chExt cx="3732563" cy="2179320"/>
          </a:xfrm>
        </p:grpSpPr>
        <p:pic>
          <p:nvPicPr>
            <p:cNvPr id="14" name="Picture 13">
              <a:extLst>
                <a:ext uri="{FF2B5EF4-FFF2-40B4-BE49-F238E27FC236}">
                  <a16:creationId xmlns:a16="http://schemas.microsoft.com/office/drawing/2014/main" id="{C43644EC-788E-EBF2-9229-8C41F1F66250}"/>
                </a:ext>
              </a:extLst>
            </p:cNvPr>
            <p:cNvPicPr>
              <a:picLocks noChangeAspect="1"/>
            </p:cNvPicPr>
            <p:nvPr/>
          </p:nvPicPr>
          <p:blipFill rotWithShape="1">
            <a:blip r:embed="rId4"/>
            <a:srcRect l="18577"/>
            <a:stretch/>
          </p:blipFill>
          <p:spPr>
            <a:xfrm>
              <a:off x="4694001" y="1798522"/>
              <a:ext cx="3732563" cy="2179320"/>
            </a:xfrm>
            <a:prstGeom prst="rect">
              <a:avLst/>
            </a:prstGeom>
          </p:spPr>
        </p:pic>
        <p:sp>
          <p:nvSpPr>
            <p:cNvPr id="39" name="Rectangle 38">
              <a:extLst>
                <a:ext uri="{FF2B5EF4-FFF2-40B4-BE49-F238E27FC236}">
                  <a16:creationId xmlns:a16="http://schemas.microsoft.com/office/drawing/2014/main" id="{23B5D57A-9B2A-AF1B-D309-6F4254DE4971}"/>
                </a:ext>
              </a:extLst>
            </p:cNvPr>
            <p:cNvSpPr/>
            <p:nvPr/>
          </p:nvSpPr>
          <p:spPr>
            <a:xfrm>
              <a:off x="5812060" y="2212210"/>
              <a:ext cx="904775" cy="933650"/>
            </a:xfrm>
            <a:prstGeom prst="rect">
              <a:avLst/>
            </a:prstGeom>
            <a:noFill/>
            <a:ln>
              <a:solidFill>
                <a:srgbClr val="C0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26" name="Picture 4">
            <a:extLst>
              <a:ext uri="{FF2B5EF4-FFF2-40B4-BE49-F238E27FC236}">
                <a16:creationId xmlns:a16="http://schemas.microsoft.com/office/drawing/2014/main" id="{B1C94EA9-FA97-AE7D-0B8D-308A0CD31CD2}"/>
              </a:ext>
            </a:extLst>
          </p:cNvPr>
          <p:cNvPicPr>
            <a:picLocks noChangeAspect="1"/>
          </p:cNvPicPr>
          <p:nvPr/>
        </p:nvPicPr>
        <p:blipFill>
          <a:blip r:embed="rId5"/>
          <a:stretch>
            <a:fillRect/>
          </a:stretch>
        </p:blipFill>
        <p:spPr>
          <a:xfrm>
            <a:off x="698661" y="3733465"/>
            <a:ext cx="3843928" cy="2074841"/>
          </a:xfrm>
          <a:prstGeom prst="rect">
            <a:avLst/>
          </a:prstGeom>
        </p:spPr>
      </p:pic>
      <p:grpSp>
        <p:nvGrpSpPr>
          <p:cNvPr id="33" name="Group 32">
            <a:extLst>
              <a:ext uri="{FF2B5EF4-FFF2-40B4-BE49-F238E27FC236}">
                <a16:creationId xmlns:a16="http://schemas.microsoft.com/office/drawing/2014/main" id="{5108B014-5462-6050-44B0-A383C1E40387}"/>
              </a:ext>
            </a:extLst>
          </p:cNvPr>
          <p:cNvGrpSpPr/>
          <p:nvPr/>
        </p:nvGrpSpPr>
        <p:grpSpPr>
          <a:xfrm>
            <a:off x="3326709" y="4973112"/>
            <a:ext cx="259680" cy="314148"/>
            <a:chOff x="3356069" y="5557315"/>
            <a:chExt cx="259680" cy="314148"/>
          </a:xfrm>
        </p:grpSpPr>
        <p:sp>
          <p:nvSpPr>
            <p:cNvPr id="25" name="TextBox 24">
              <a:extLst>
                <a:ext uri="{FF2B5EF4-FFF2-40B4-BE49-F238E27FC236}">
                  <a16:creationId xmlns:a16="http://schemas.microsoft.com/office/drawing/2014/main" id="{98BEFFA4-B1BD-43D6-0A89-8798770BD4DE}"/>
                </a:ext>
              </a:extLst>
            </p:cNvPr>
            <p:cNvSpPr txBox="1"/>
            <p:nvPr/>
          </p:nvSpPr>
          <p:spPr>
            <a:xfrm>
              <a:off x="3356069" y="5557315"/>
              <a:ext cx="221432" cy="151724"/>
            </a:xfrm>
            <a:prstGeom prst="rect">
              <a:avLst/>
            </a:prstGeom>
            <a:solidFill>
              <a:schemeClr val="bg1">
                <a:lumMod val="85000"/>
              </a:schemeClr>
            </a:solidFill>
          </p:spPr>
          <p:txBody>
            <a:bodyPr wrap="square" lIns="0" tIns="0" rIns="0" bIns="0" rtlCol="0">
              <a:spAutoFit/>
            </a:bodyPr>
            <a:lstStyle/>
            <a:p>
              <a:r>
                <a:rPr kumimoji="1" lang="en-US" altLang="ja-JP" sz="900" b="1" dirty="0">
                  <a:solidFill>
                    <a:srgbClr val="C00000"/>
                  </a:solidFill>
                  <a:latin typeface="Meiryo UI" panose="020B0604030504040204" pitchFamily="50" charset="-128"/>
                  <a:ea typeface="Meiryo UI" panose="020B0604030504040204" pitchFamily="50" charset="-128"/>
                </a:rPr>
                <a:t>2</a:t>
              </a:r>
              <a:r>
                <a:rPr kumimoji="1" lang="ja-JP" altLang="en-US" sz="900" b="1" dirty="0">
                  <a:solidFill>
                    <a:srgbClr val="C00000"/>
                  </a:solidFill>
                  <a:latin typeface="Meiryo UI" panose="020B0604030504040204" pitchFamily="50" charset="-128"/>
                  <a:ea typeface="Meiryo UI" panose="020B0604030504040204" pitchFamily="50" charset="-128"/>
                </a:rPr>
                <a:t>位</a:t>
              </a:r>
            </a:p>
          </p:txBody>
        </p:sp>
        <p:sp>
          <p:nvSpPr>
            <p:cNvPr id="24" name="TextBox 23">
              <a:extLst>
                <a:ext uri="{FF2B5EF4-FFF2-40B4-BE49-F238E27FC236}">
                  <a16:creationId xmlns:a16="http://schemas.microsoft.com/office/drawing/2014/main" id="{80F1E699-6609-4197-CE23-C3B6EEDC1EB2}"/>
                </a:ext>
              </a:extLst>
            </p:cNvPr>
            <p:cNvSpPr txBox="1"/>
            <p:nvPr/>
          </p:nvSpPr>
          <p:spPr>
            <a:xfrm>
              <a:off x="3394317" y="5719739"/>
              <a:ext cx="221432" cy="151724"/>
            </a:xfrm>
            <a:prstGeom prst="rect">
              <a:avLst/>
            </a:prstGeom>
            <a:solidFill>
              <a:schemeClr val="bg1">
                <a:lumMod val="85000"/>
              </a:schemeClr>
            </a:solidFill>
          </p:spPr>
          <p:txBody>
            <a:bodyPr wrap="square" lIns="0" tIns="0" rIns="0" bIns="0" rtlCol="0">
              <a:spAutoFit/>
            </a:bodyPr>
            <a:lstStyle/>
            <a:p>
              <a:r>
                <a:rPr kumimoji="1" lang="en-US" altLang="ja-JP" sz="900" b="1" dirty="0">
                  <a:solidFill>
                    <a:srgbClr val="C00000"/>
                  </a:solidFill>
                  <a:latin typeface="Meiryo UI" panose="020B0604030504040204" pitchFamily="50" charset="-128"/>
                  <a:ea typeface="Meiryo UI" panose="020B0604030504040204" pitchFamily="50" charset="-128"/>
                </a:rPr>
                <a:t>1</a:t>
              </a:r>
              <a:r>
                <a:rPr kumimoji="1" lang="ja-JP" altLang="en-US" sz="900" b="1" dirty="0">
                  <a:solidFill>
                    <a:srgbClr val="C00000"/>
                  </a:solidFill>
                  <a:latin typeface="Meiryo UI" panose="020B0604030504040204" pitchFamily="50" charset="-128"/>
                  <a:ea typeface="Meiryo UI" panose="020B0604030504040204" pitchFamily="50" charset="-128"/>
                </a:rPr>
                <a:t>位</a:t>
              </a:r>
            </a:p>
          </p:txBody>
        </p:sp>
      </p:grpSp>
      <p:sp>
        <p:nvSpPr>
          <p:cNvPr id="3" name="コンテンツ プレースホルダー 2">
            <a:extLst>
              <a:ext uri="{FF2B5EF4-FFF2-40B4-BE49-F238E27FC236}">
                <a16:creationId xmlns:a16="http://schemas.microsoft.com/office/drawing/2014/main" id="{AEA64649-12E8-B9A9-5707-A5B6C103BCEB}"/>
              </a:ext>
            </a:extLst>
          </p:cNvPr>
          <p:cNvSpPr txBox="1">
            <a:spLocks/>
          </p:cNvSpPr>
          <p:nvPr/>
        </p:nvSpPr>
        <p:spPr>
          <a:xfrm>
            <a:off x="312280" y="6437466"/>
            <a:ext cx="8135034" cy="29136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00000"/>
              </a:lnSpc>
              <a:spcBef>
                <a:spcPts val="900"/>
              </a:spcBef>
              <a:buFont typeface="+mj-lt"/>
              <a:buAutoNum type="arabicPeriod"/>
            </a:pPr>
            <a:r>
              <a:rPr lang="ja-JP" altLang="en-US" sz="1000" dirty="0">
                <a:latin typeface="Meiryo UI" panose="020B0604030504040204" pitchFamily="50" charset="-128"/>
                <a:ea typeface="Meiryo UI" panose="020B0604030504040204" pitchFamily="50" charset="-128"/>
              </a:rPr>
              <a: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学校選択時に重視した／する点</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」の</a:t>
            </a:r>
            <a:r>
              <a:rPr lang="ja-JP" altLang="en-US" sz="1000" dirty="0">
                <a:latin typeface="Meiryo UI" panose="020B0604030504040204" pitchFamily="50" charset="-128"/>
                <a:ea typeface="Meiryo UI" panose="020B0604030504040204" pitchFamily="50" charset="-128"/>
              </a:rPr>
              <a:t>設問では各選択肢における「</a:t>
            </a: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位」「</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位」「</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位」の回答に対して加重配点を実施し、選択肢ごとの得点を回答者数で除算する（加重平均方式）。配点ルールは次の通り：「</a:t>
            </a: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位」の選択肢には</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点、「</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位」の選択肢には</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点、「</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位」の選択肢には</a:t>
            </a: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点を配点する。</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ja-JP"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00000"/>
              </a:lnSpc>
              <a:spcBef>
                <a:spcPts val="450"/>
              </a:spcBef>
              <a:buFont typeface="+mj-lt"/>
              <a:buAutoNum type="arabicPeriod"/>
            </a:pPr>
            <a:endParaRPr lang="en-US" altLang="ja-JP" sz="1000" u="wavy" dirty="0">
              <a:latin typeface="Meiryo UI" panose="020B0604030504040204" pitchFamily="50" charset="-128"/>
              <a:ea typeface="Meiryo UI" panose="020B0604030504040204" pitchFamily="50" charset="-128"/>
            </a:endParaRPr>
          </a:p>
          <a:p>
            <a:pPr>
              <a:lnSpc>
                <a:spcPct val="100000"/>
              </a:lnSpc>
              <a:spcBef>
                <a:spcPts val="450"/>
              </a:spcBef>
              <a:buFont typeface="+mj-lt"/>
              <a:buAutoNum type="arabicPeriod"/>
            </a:pPr>
            <a:endParaRPr lang="en-US" altLang="ja-JP" sz="1000" u="wavy" dirty="0">
              <a:latin typeface="Meiryo UI" panose="020B0604030504040204" pitchFamily="50" charset="-128"/>
              <a:ea typeface="Meiryo UI" panose="020B0604030504040204" pitchFamily="50" charset="-128"/>
            </a:endParaRPr>
          </a:p>
          <a:p>
            <a:pPr>
              <a:lnSpc>
                <a:spcPct val="100000"/>
              </a:lnSpc>
              <a:spcBef>
                <a:spcPts val="450"/>
              </a:spcBef>
              <a:buFont typeface="+mj-lt"/>
              <a:buAutoNum type="arabicPeriod"/>
            </a:pPr>
            <a:endParaRPr lang="en-US" altLang="ja-JP" sz="1000" u="wavy" dirty="0">
              <a:latin typeface="Meiryo UI" panose="020B0604030504040204" pitchFamily="50" charset="-128"/>
              <a:ea typeface="Meiryo UI" panose="020B0604030504040204" pitchFamily="50" charset="-128"/>
            </a:endParaRPr>
          </a:p>
          <a:p>
            <a:pPr>
              <a:lnSpc>
                <a:spcPct val="100000"/>
              </a:lnSpc>
              <a:spcBef>
                <a:spcPts val="450"/>
              </a:spcBef>
              <a:buFont typeface="+mj-lt"/>
              <a:buAutoNum type="arabicPeriod"/>
            </a:pPr>
            <a:endParaRPr lang="en-US" altLang="ja-JP" sz="1000" u="wavy" dirty="0">
              <a:latin typeface="Meiryo UI" panose="020B0604030504040204" pitchFamily="50" charset="-128"/>
              <a:ea typeface="Meiryo UI" panose="020B0604030504040204" pitchFamily="50" charset="-128"/>
            </a:endParaRPr>
          </a:p>
          <a:p>
            <a:pPr>
              <a:lnSpc>
                <a:spcPct val="100000"/>
              </a:lnSpc>
              <a:spcBef>
                <a:spcPts val="450"/>
              </a:spcBef>
              <a:buFont typeface="+mj-lt"/>
              <a:buAutoNum type="arabicPeriod"/>
            </a:pPr>
            <a:endParaRPr lang="en-US" altLang="ja-JP" sz="1000" u="wavy" dirty="0">
              <a:latin typeface="Meiryo UI" panose="020B0604030504040204" pitchFamily="50" charset="-128"/>
              <a:ea typeface="Meiryo UI" panose="020B0604030504040204" pitchFamily="50" charset="-128"/>
            </a:endParaRPr>
          </a:p>
          <a:p>
            <a:pPr>
              <a:lnSpc>
                <a:spcPct val="100000"/>
              </a:lnSpc>
              <a:spcBef>
                <a:spcPts val="450"/>
              </a:spcBef>
              <a:buFont typeface="+mj-lt"/>
              <a:buAutoNum type="arabicPeriod"/>
            </a:pPr>
            <a:endParaRPr lang="en-US" altLang="ja-JP" sz="1000" u="wavy" dirty="0">
              <a:latin typeface="Meiryo UI" panose="020B0604030504040204" pitchFamily="50" charset="-128"/>
              <a:ea typeface="Meiryo UI" panose="020B0604030504040204" pitchFamily="50" charset="-128"/>
            </a:endParaRPr>
          </a:p>
          <a:p>
            <a:pPr>
              <a:lnSpc>
                <a:spcPct val="100000"/>
              </a:lnSpc>
              <a:spcBef>
                <a:spcPts val="450"/>
              </a:spcBef>
              <a:buFont typeface="+mj-lt"/>
              <a:buAutoNum type="arabicPeriod"/>
            </a:pPr>
            <a:endParaRPr lang="en-US" altLang="ja-JP" sz="1000" u="wavy" dirty="0">
              <a:latin typeface="Meiryo UI" panose="020B0604030504040204" pitchFamily="50" charset="-128"/>
              <a:ea typeface="Meiryo UI" panose="020B0604030504040204" pitchFamily="50" charset="-128"/>
            </a:endParaRPr>
          </a:p>
          <a:p>
            <a:pPr>
              <a:lnSpc>
                <a:spcPct val="100000"/>
              </a:lnSpc>
              <a:spcBef>
                <a:spcPts val="450"/>
              </a:spcBef>
              <a:buFont typeface="+mj-lt"/>
              <a:buAutoNum type="arabicPeriod"/>
            </a:pPr>
            <a:endParaRPr lang="en-US" altLang="ja-JP" sz="1000" u="wavy" dirty="0">
              <a:latin typeface="Meiryo UI" panose="020B0604030504040204" pitchFamily="50" charset="-128"/>
              <a:ea typeface="Meiryo UI" panose="020B0604030504040204" pitchFamily="50" charset="-128"/>
            </a:endParaRPr>
          </a:p>
          <a:p>
            <a:pPr>
              <a:lnSpc>
                <a:spcPct val="100000"/>
              </a:lnSpc>
              <a:spcBef>
                <a:spcPts val="0"/>
              </a:spcBef>
              <a:buFont typeface="+mj-lt"/>
              <a:buAutoNum type="arabicPeriod"/>
            </a:pPr>
            <a:endParaRPr lang="en-US" altLang="ja-JP" sz="1000" u="wavy" dirty="0">
              <a:latin typeface="Meiryo UI" panose="020B0604030504040204" pitchFamily="50" charset="-128"/>
              <a:ea typeface="Meiryo UI" panose="020B0604030504040204" pitchFamily="50" charset="-128"/>
            </a:endParaRPr>
          </a:p>
          <a:p>
            <a:pPr>
              <a:lnSpc>
                <a:spcPct val="150000"/>
              </a:lnSpc>
              <a:spcBef>
                <a:spcPts val="0"/>
              </a:spcBef>
              <a:buFont typeface="+mj-lt"/>
              <a:buAutoNum type="arabicPeriod"/>
            </a:pPr>
            <a:endParaRPr lang="ja-JP" altLang="ja-JP" sz="1000" dirty="0">
              <a:latin typeface="Meiryo UI" panose="020B0604030504040204" pitchFamily="50" charset="-128"/>
              <a:ea typeface="Meiryo UI" panose="020B0604030504040204" pitchFamily="50" charset="-128"/>
            </a:endParaRPr>
          </a:p>
        </p:txBody>
      </p:sp>
      <p:cxnSp>
        <p:nvCxnSpPr>
          <p:cNvPr id="10" name="Straight Connector 9">
            <a:extLst>
              <a:ext uri="{FF2B5EF4-FFF2-40B4-BE49-F238E27FC236}">
                <a16:creationId xmlns:a16="http://schemas.microsoft.com/office/drawing/2014/main" id="{5C61B6FE-34B5-5064-4F70-73BB438F1443}"/>
              </a:ext>
            </a:extLst>
          </p:cNvPr>
          <p:cNvCxnSpPr/>
          <p:nvPr/>
        </p:nvCxnSpPr>
        <p:spPr>
          <a:xfrm>
            <a:off x="348487" y="6442047"/>
            <a:ext cx="2492052" cy="0"/>
          </a:xfrm>
          <a:prstGeom prst="line">
            <a:avLst/>
          </a:prstGeom>
          <a:ln w="9525"/>
        </p:spPr>
        <p:style>
          <a:lnRef idx="2">
            <a:schemeClr val="dk1"/>
          </a:lnRef>
          <a:fillRef idx="0">
            <a:schemeClr val="dk1"/>
          </a:fillRef>
          <a:effectRef idx="1">
            <a:schemeClr val="dk1"/>
          </a:effectRef>
          <a:fontRef idx="minor">
            <a:schemeClr val="tx1"/>
          </a:fontRef>
        </p:style>
      </p:cxnSp>
      <p:sp>
        <p:nvSpPr>
          <p:cNvPr id="13" name="Rectangle: Diagonal Corners Rounded 12">
            <a:extLst>
              <a:ext uri="{FF2B5EF4-FFF2-40B4-BE49-F238E27FC236}">
                <a16:creationId xmlns:a16="http://schemas.microsoft.com/office/drawing/2014/main" id="{67D9ADAE-3885-5AAC-29B1-566DC499D5EA}"/>
              </a:ext>
            </a:extLst>
          </p:cNvPr>
          <p:cNvSpPr/>
          <p:nvPr/>
        </p:nvSpPr>
        <p:spPr>
          <a:xfrm>
            <a:off x="7774730" y="3753538"/>
            <a:ext cx="1344422" cy="2570994"/>
          </a:xfrm>
          <a:prstGeom prst="round2Diag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0" rIns="0" bIns="0" rtlCol="0" anchor="ctr"/>
          <a:lstStyle/>
          <a:p>
            <a:pPr>
              <a:spcAft>
                <a:spcPts val="600"/>
              </a:spcAft>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回答者の代表的な意見</a:t>
            </a:r>
            <a:endPar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spcAft>
                <a:spcPts val="600"/>
              </a:spcAft>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「良質な教育と優れた教師陣が必要である」</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イギリス</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歳代</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男性</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spcAft>
                <a:spcPts val="600"/>
              </a:spcAft>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「質の高い教師陣を備えた世界クラスの学校」</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インド</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/50</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歳代</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男性</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p>
          <a:p>
            <a:pPr marL="171450" indent="-171450">
              <a:spcAft>
                <a:spcPts val="600"/>
              </a:spcAft>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「国内外の大学への進路を示す」</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香港</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/30</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歳代</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男性</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 name="Rectangle: Diagonal Corners Rounded 14">
            <a:extLst>
              <a:ext uri="{FF2B5EF4-FFF2-40B4-BE49-F238E27FC236}">
                <a16:creationId xmlns:a16="http://schemas.microsoft.com/office/drawing/2014/main" id="{B4C067D8-1B99-1D15-FB21-3B66A02A0D80}"/>
              </a:ext>
            </a:extLst>
          </p:cNvPr>
          <p:cNvSpPr/>
          <p:nvPr/>
        </p:nvSpPr>
        <p:spPr>
          <a:xfrm>
            <a:off x="7726169" y="1278750"/>
            <a:ext cx="1380886" cy="2127135"/>
          </a:xfrm>
          <a:prstGeom prst="round2Diag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0" rIns="0" bIns="0" rtlCol="0" anchor="ctr"/>
          <a:lstStyle/>
          <a:p>
            <a:pPr>
              <a:spcAft>
                <a:spcPts val="600"/>
              </a:spcAft>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回答者の代表的な意見</a:t>
            </a:r>
            <a:endPar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spcAft>
                <a:spcPts val="600"/>
              </a:spcAft>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「学費が手頃であることを願っている」</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シンガポール</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/50</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歳代</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男性</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spcAft>
                <a:spcPts val="600"/>
              </a:spcAft>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「コストパフォーマンスの良さ」</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中国</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歳代</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女性</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spcAft>
                <a:spcPts val="600"/>
              </a:spcAft>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「価格が安い」</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香港</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/40</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歳代</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男性</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kumimoji="1" lang="ja-JP" altLang="en-US" sz="1050" dirty="0">
              <a:solidFill>
                <a:schemeClr val="tx1"/>
              </a:solidFill>
            </a:endParaRPr>
          </a:p>
        </p:txBody>
      </p:sp>
      <p:sp>
        <p:nvSpPr>
          <p:cNvPr id="16" name="Rectangle: Diagonal Corners Rounded 15">
            <a:extLst>
              <a:ext uri="{FF2B5EF4-FFF2-40B4-BE49-F238E27FC236}">
                <a16:creationId xmlns:a16="http://schemas.microsoft.com/office/drawing/2014/main" id="{F8EF508B-CDE3-852C-770C-154D6FFF10D7}"/>
              </a:ext>
            </a:extLst>
          </p:cNvPr>
          <p:cNvSpPr/>
          <p:nvPr/>
        </p:nvSpPr>
        <p:spPr>
          <a:xfrm>
            <a:off x="929477" y="5884627"/>
            <a:ext cx="3613112" cy="505979"/>
          </a:xfrm>
          <a:prstGeom prst="round2Diag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0" rIns="0" bIns="0" rtlCol="0" anchor="ctr"/>
          <a:lstStyle/>
          <a:p>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回答者の代表的な意見</a:t>
            </a:r>
            <a:endPar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「すべては学校がどのような知識とスキルを教えるかにかかっている。」</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シンガポール</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/40</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歳代</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男性</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37" name="Group 36">
            <a:extLst>
              <a:ext uri="{FF2B5EF4-FFF2-40B4-BE49-F238E27FC236}">
                <a16:creationId xmlns:a16="http://schemas.microsoft.com/office/drawing/2014/main" id="{71E4CBA4-B6C7-6119-182C-5A75505D0C55}"/>
              </a:ext>
            </a:extLst>
          </p:cNvPr>
          <p:cNvGrpSpPr/>
          <p:nvPr/>
        </p:nvGrpSpPr>
        <p:grpSpPr>
          <a:xfrm>
            <a:off x="6752458" y="4172976"/>
            <a:ext cx="382769" cy="363042"/>
            <a:chOff x="6929275" y="4748390"/>
            <a:chExt cx="382769" cy="363042"/>
          </a:xfrm>
        </p:grpSpPr>
        <p:sp>
          <p:nvSpPr>
            <p:cNvPr id="35" name="TextBox 34">
              <a:extLst>
                <a:ext uri="{FF2B5EF4-FFF2-40B4-BE49-F238E27FC236}">
                  <a16:creationId xmlns:a16="http://schemas.microsoft.com/office/drawing/2014/main" id="{04C657D4-D91C-EC0B-9E3C-9C09F5BE34C2}"/>
                </a:ext>
              </a:extLst>
            </p:cNvPr>
            <p:cNvSpPr txBox="1"/>
            <p:nvPr/>
          </p:nvSpPr>
          <p:spPr>
            <a:xfrm>
              <a:off x="6929275" y="4748390"/>
              <a:ext cx="221432" cy="151724"/>
            </a:xfrm>
            <a:prstGeom prst="rect">
              <a:avLst/>
            </a:prstGeom>
            <a:solidFill>
              <a:schemeClr val="bg1">
                <a:lumMod val="85000"/>
              </a:schemeClr>
            </a:solidFill>
          </p:spPr>
          <p:txBody>
            <a:bodyPr wrap="square" lIns="0" tIns="0" rIns="0" bIns="0" rtlCol="0">
              <a:spAutoFit/>
            </a:bodyPr>
            <a:lstStyle/>
            <a:p>
              <a:r>
                <a:rPr kumimoji="1" lang="en-US" altLang="ja-JP" sz="900" b="1" dirty="0">
                  <a:solidFill>
                    <a:srgbClr val="C00000"/>
                  </a:solidFill>
                  <a:latin typeface="Meiryo UI" panose="020B0604030504040204" pitchFamily="50" charset="-128"/>
                  <a:ea typeface="Meiryo UI" panose="020B0604030504040204" pitchFamily="50" charset="-128"/>
                </a:rPr>
                <a:t>2</a:t>
              </a:r>
              <a:r>
                <a:rPr kumimoji="1" lang="ja-JP" altLang="en-US" sz="900" b="1" dirty="0">
                  <a:solidFill>
                    <a:srgbClr val="C00000"/>
                  </a:solidFill>
                  <a:latin typeface="Meiryo UI" panose="020B0604030504040204" pitchFamily="50" charset="-128"/>
                  <a:ea typeface="Meiryo UI" panose="020B0604030504040204" pitchFamily="50" charset="-128"/>
                </a:rPr>
                <a:t>位</a:t>
              </a:r>
            </a:p>
          </p:txBody>
        </p:sp>
        <p:sp>
          <p:nvSpPr>
            <p:cNvPr id="36" name="TextBox 35">
              <a:extLst>
                <a:ext uri="{FF2B5EF4-FFF2-40B4-BE49-F238E27FC236}">
                  <a16:creationId xmlns:a16="http://schemas.microsoft.com/office/drawing/2014/main" id="{E8FDC38D-E3AC-EB85-341A-E1B175FBCC0D}"/>
                </a:ext>
              </a:extLst>
            </p:cNvPr>
            <p:cNvSpPr txBox="1"/>
            <p:nvPr/>
          </p:nvSpPr>
          <p:spPr>
            <a:xfrm>
              <a:off x="7090612" y="4959708"/>
              <a:ext cx="221432" cy="151724"/>
            </a:xfrm>
            <a:prstGeom prst="rect">
              <a:avLst/>
            </a:prstGeom>
            <a:solidFill>
              <a:schemeClr val="bg1">
                <a:lumMod val="85000"/>
              </a:schemeClr>
            </a:solidFill>
          </p:spPr>
          <p:txBody>
            <a:bodyPr wrap="square" lIns="0" tIns="0" rIns="0" bIns="0" rtlCol="0">
              <a:spAutoFit/>
            </a:bodyPr>
            <a:lstStyle/>
            <a:p>
              <a:r>
                <a:rPr kumimoji="1" lang="en-US" altLang="ja-JP" sz="900" b="1" dirty="0">
                  <a:solidFill>
                    <a:srgbClr val="C00000"/>
                  </a:solidFill>
                  <a:latin typeface="Meiryo UI" panose="020B0604030504040204" pitchFamily="50" charset="-128"/>
                  <a:ea typeface="Meiryo UI" panose="020B0604030504040204" pitchFamily="50" charset="-128"/>
                </a:rPr>
                <a:t>1</a:t>
              </a:r>
              <a:r>
                <a:rPr kumimoji="1" lang="ja-JP" altLang="en-US" sz="900" b="1" dirty="0">
                  <a:solidFill>
                    <a:srgbClr val="C00000"/>
                  </a:solidFill>
                  <a:latin typeface="Meiryo UI" panose="020B0604030504040204" pitchFamily="50" charset="-128"/>
                  <a:ea typeface="Meiryo UI" panose="020B0604030504040204" pitchFamily="50" charset="-128"/>
                </a:rPr>
                <a:t>位</a:t>
              </a:r>
            </a:p>
          </p:txBody>
        </p:sp>
      </p:grpSp>
      <p:sp>
        <p:nvSpPr>
          <p:cNvPr id="27" name="TextBox 24">
            <a:extLst>
              <a:ext uri="{FF2B5EF4-FFF2-40B4-BE49-F238E27FC236}">
                <a16:creationId xmlns:a16="http://schemas.microsoft.com/office/drawing/2014/main" id="{8B80C745-FB7D-4107-8945-B8886735D375}"/>
              </a:ext>
            </a:extLst>
          </p:cNvPr>
          <p:cNvSpPr txBox="1"/>
          <p:nvPr/>
        </p:nvSpPr>
        <p:spPr>
          <a:xfrm>
            <a:off x="3336648" y="4368578"/>
            <a:ext cx="221432" cy="151724"/>
          </a:xfrm>
          <a:prstGeom prst="rect">
            <a:avLst/>
          </a:prstGeom>
          <a:solidFill>
            <a:schemeClr val="bg1">
              <a:lumMod val="85000"/>
            </a:schemeClr>
          </a:solidFill>
        </p:spPr>
        <p:txBody>
          <a:bodyPr wrap="square" lIns="0" tIns="0" rIns="0" bIns="0" rtlCol="0">
            <a:spAutoFit/>
          </a:bodyPr>
          <a:lstStyle/>
          <a:p>
            <a:r>
              <a:rPr kumimoji="1" lang="en-US" altLang="ja-JP" sz="900" b="1" dirty="0">
                <a:solidFill>
                  <a:srgbClr val="C00000"/>
                </a:solidFill>
                <a:latin typeface="Meiryo UI" panose="020B0604030504040204" pitchFamily="50" charset="-128"/>
                <a:ea typeface="Meiryo UI" panose="020B0604030504040204" pitchFamily="50" charset="-128"/>
              </a:rPr>
              <a:t>2</a:t>
            </a:r>
            <a:r>
              <a:rPr kumimoji="1" lang="ja-JP" altLang="en-US" sz="900" b="1" dirty="0">
                <a:solidFill>
                  <a:srgbClr val="C00000"/>
                </a:solidFill>
                <a:latin typeface="Meiryo UI" panose="020B0604030504040204" pitchFamily="50" charset="-128"/>
                <a:ea typeface="Meiryo UI" panose="020B0604030504040204" pitchFamily="50" charset="-128"/>
              </a:rPr>
              <a:t>位</a:t>
            </a:r>
          </a:p>
        </p:txBody>
      </p:sp>
    </p:spTree>
    <p:extLst>
      <p:ext uri="{BB962C8B-B14F-4D97-AF65-F5344CB8AC3E}">
        <p14:creationId xmlns:p14="http://schemas.microsoft.com/office/powerpoint/2010/main" val="1538850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323C080-46C7-4716-9712-CB16DC861DCB}"/>
              </a:ext>
            </a:extLst>
          </p:cNvPr>
          <p:cNvSpPr>
            <a:spLocks noGrp="1"/>
          </p:cNvSpPr>
          <p:nvPr>
            <p:ph idx="1"/>
          </p:nvPr>
        </p:nvSpPr>
        <p:spPr>
          <a:xfrm>
            <a:off x="343917" y="187028"/>
            <a:ext cx="8383628" cy="6543710"/>
          </a:xfrm>
        </p:spPr>
        <p:txBody>
          <a:bodyPr>
            <a:noAutofit/>
          </a:bodyPr>
          <a:lstStyle/>
          <a:p>
            <a:pPr marL="0" indent="0">
              <a:spcBef>
                <a:spcPts val="900"/>
              </a:spcBef>
              <a:buNone/>
            </a:pPr>
            <a:r>
              <a:rPr lang="en-US" altLang="ja-JP" sz="2400" dirty="0">
                <a:latin typeface="Meiryo UI" panose="020B0604030504040204" pitchFamily="50" charset="-128"/>
                <a:ea typeface="Meiryo UI" panose="020B0604030504040204" pitchFamily="50" charset="-128"/>
              </a:rPr>
              <a:t>3</a:t>
            </a:r>
            <a:r>
              <a:rPr lang="ja-JP" altLang="en-US" sz="2400" dirty="0">
                <a:latin typeface="Meiryo UI" panose="020B0604030504040204" pitchFamily="50" charset="-128"/>
                <a:ea typeface="Meiryo UI" panose="020B0604030504040204" pitchFamily="50" charset="-128"/>
              </a:rPr>
              <a:t>．海外勤務の要望　</a:t>
            </a:r>
            <a:r>
              <a:rPr lang="en-US" altLang="ja-JP" sz="1300" dirty="0">
                <a:latin typeface="Meiryo UI" panose="020B0604030504040204" pitchFamily="50" charset="-128"/>
                <a:ea typeface="Meiryo UI" panose="020B0604030504040204" pitchFamily="50" charset="-128"/>
              </a:rPr>
              <a:t>〔n=425〕</a:t>
            </a:r>
          </a:p>
          <a:p>
            <a:pPr>
              <a:lnSpc>
                <a:spcPct val="110000"/>
              </a:lnSpc>
              <a:spcBef>
                <a:spcPts val="900"/>
              </a:spcBef>
              <a:buFont typeface="Wingdings" panose="05000000000000000000" pitchFamily="2" charset="2"/>
              <a:buChar char="l"/>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「希望する勤務地」では、「欧州」と「日本以外のアジア」がそれぞれ</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割となっている。イギリスでは「欧州」（</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割）の割合が高く、香港やシンガポールでは「日本以外のアジア」（それぞれ</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割）の割合が高い。</a:t>
            </a:r>
          </a:p>
          <a:p>
            <a:pPr>
              <a:lnSpc>
                <a:spcPct val="110000"/>
              </a:lnSpc>
              <a:spcBef>
                <a:spcPts val="900"/>
              </a:spcBef>
              <a:buFont typeface="Wingdings" panose="05000000000000000000" pitchFamily="2" charset="2"/>
              <a:buChar char="l"/>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「転勤に関する家庭内の決定権」では、「どちらかといえば自分」が</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9</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割を占める。</a:t>
            </a:r>
          </a:p>
          <a:p>
            <a:pPr>
              <a:lnSpc>
                <a:spcPct val="110000"/>
              </a:lnSpc>
              <a:spcBef>
                <a:spcPts val="900"/>
              </a:spcBef>
              <a:buFont typeface="Wingdings" panose="05000000000000000000" pitchFamily="2" charset="2"/>
              <a:buChar char="l"/>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「海外勤務する場合の家族の同伴」では、「同伴する可能性が高い」が</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割を占める。インドでは「同伴する可能性が高い」（</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割）の割合がさらに高い。</a:t>
            </a:r>
          </a:p>
          <a:p>
            <a:pPr>
              <a:lnSpc>
                <a:spcPct val="110000"/>
              </a:lnSpc>
              <a:spcBef>
                <a:spcPts val="900"/>
              </a:spcBef>
              <a:buFont typeface="Wingdings" panose="05000000000000000000" pitchFamily="2" charset="2"/>
              <a:buChar char="l"/>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「居住環境に最も重視すること」では、「住宅環境」（</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割）が最も多く、「医療環境」（</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割）が続く。イギリスでは「教育環境」（</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割）の割合が高く、中国では「医療環境」（</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5</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割）の割合が高い。</a:t>
            </a:r>
          </a:p>
          <a:p>
            <a:pPr>
              <a:lnSpc>
                <a:spcPct val="110000"/>
              </a:lnSpc>
              <a:spcBef>
                <a:spcPts val="900"/>
              </a:spcBef>
              <a:buFont typeface="Wingdings" panose="05000000000000000000" pitchFamily="2" charset="2"/>
              <a:buChar char="l"/>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「転勤先の教育環境の重要度」では、「とても重要」及び「重要」が</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割を占める。イギリスでは同割合（</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9</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割）がさらに高い。</a:t>
            </a:r>
          </a:p>
          <a:p>
            <a:pPr>
              <a:lnSpc>
                <a:spcPct val="110000"/>
              </a:lnSpc>
              <a:spcBef>
                <a:spcPts val="900"/>
              </a:spcBef>
              <a:buFont typeface="Wingdings" panose="05000000000000000000" pitchFamily="2" charset="2"/>
              <a:buChar char="l"/>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「海外勤務先における子どもの通学先の希望」では、「インター」が</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割を占める。インドでは「インター」（</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割）の割合がさらに高い。</a:t>
            </a:r>
          </a:p>
          <a:p>
            <a:pPr>
              <a:lnSpc>
                <a:spcPct val="110000"/>
              </a:lnSpc>
              <a:spcBef>
                <a:spcPts val="900"/>
              </a:spcBef>
              <a:buFont typeface="Wingdings" panose="05000000000000000000" pitchFamily="2" charset="2"/>
              <a:buChar char="l"/>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「インター就学に際した勤務先からの補助」では、「ある」（</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割）が多く、「ない」（</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割）が少なくなっている。中国では、「ある」（</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9</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割）の割合が高い。</a:t>
            </a:r>
          </a:p>
          <a:p>
            <a:pPr marL="0" indent="0">
              <a:spcBef>
                <a:spcPts val="900"/>
              </a:spcBef>
              <a:buNone/>
            </a:pPr>
            <a:endParaRPr lang="en-US" altLang="ja-JP" sz="24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0" indent="0">
              <a:spcBef>
                <a:spcPts val="900"/>
              </a:spcBef>
              <a:buNone/>
            </a:pPr>
            <a:endParaRPr lang="en-US" altLang="ja-JP" sz="2400" kern="100" dirty="0">
              <a:latin typeface="游明朝" panose="02020400000000000000" pitchFamily="18" charset="-128"/>
              <a:ea typeface="Meiryo UI" panose="020B0604030504040204" pitchFamily="50" charset="-128"/>
              <a:cs typeface="Times New Roman" panose="02020603050405020304" pitchFamily="18" charset="0"/>
            </a:endParaRPr>
          </a:p>
          <a:p>
            <a:pPr marL="0" indent="0">
              <a:spcBef>
                <a:spcPts val="900"/>
              </a:spcBef>
              <a:buNone/>
            </a:pPr>
            <a:endParaRPr lang="en-US" altLang="ja-JP" sz="24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0" indent="0">
              <a:spcBef>
                <a:spcPts val="900"/>
              </a:spcBef>
              <a:buNone/>
            </a:pPr>
            <a:endParaRPr lang="en-US" altLang="ja-JP" sz="2400" kern="100" dirty="0">
              <a:latin typeface="游明朝" panose="02020400000000000000" pitchFamily="18" charset="-128"/>
              <a:ea typeface="Meiryo UI" panose="020B0604030504040204" pitchFamily="50" charset="-128"/>
              <a:cs typeface="Times New Roman" panose="02020603050405020304" pitchFamily="18" charset="0"/>
            </a:endParaRPr>
          </a:p>
          <a:p>
            <a:pPr marL="0" indent="0">
              <a:spcBef>
                <a:spcPts val="900"/>
              </a:spcBef>
              <a:buNone/>
            </a:pPr>
            <a:endParaRPr lang="en-US" altLang="ja-JP" sz="24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0" indent="0">
              <a:spcBef>
                <a:spcPts val="900"/>
              </a:spcBef>
              <a:buNone/>
            </a:pPr>
            <a:endParaRPr lang="en-US" altLang="ja-JP" sz="105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0" indent="0">
              <a:spcBef>
                <a:spcPts val="900"/>
              </a:spcBef>
              <a:buNone/>
            </a:pPr>
            <a:r>
              <a:rPr lang="ja-JP" altLang="en-US" sz="2400" kern="100" dirty="0">
                <a:effectLst/>
                <a:latin typeface="游明朝" panose="02020400000000000000" pitchFamily="18" charset="-128"/>
                <a:ea typeface="Meiryo UI" panose="020B0604030504040204" pitchFamily="50" charset="-128"/>
                <a:cs typeface="Times New Roman" panose="02020603050405020304" pitchFamily="18" charset="0"/>
              </a:rPr>
              <a:t>４．大学進学の意向</a:t>
            </a:r>
            <a:r>
              <a:rPr lang="ja-JP" altLang="en-US" sz="4400" dirty="0">
                <a:latin typeface="Meiryo UI" panose="020B0604030504040204" pitchFamily="50" charset="-128"/>
                <a:ea typeface="Meiryo UI" panose="020B0604030504040204" pitchFamily="50" charset="-128"/>
              </a:rPr>
              <a:t>　</a:t>
            </a: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子どものいる家庭が対象、</a:t>
            </a:r>
            <a:r>
              <a:rPr lang="en-US" altLang="ja-JP" sz="1300" dirty="0">
                <a:latin typeface="Meiryo UI" panose="020B0604030504040204" pitchFamily="50" charset="-128"/>
                <a:ea typeface="Meiryo UI" panose="020B0604030504040204" pitchFamily="50" charset="-128"/>
              </a:rPr>
              <a:t>n=274〕</a:t>
            </a:r>
            <a:endParaRPr lang="ja-JP" altLang="en-US" sz="13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nSpc>
                <a:spcPct val="100000"/>
              </a:lnSpc>
              <a:spcBef>
                <a:spcPts val="900"/>
              </a:spcBef>
              <a:buFont typeface="Wingdings" panose="05000000000000000000" pitchFamily="2" charset="2"/>
              <a:buChar char="l"/>
            </a:pPr>
            <a:r>
              <a:rPr lang="ja-JP" altLang="en-US" sz="1050" kern="100" dirty="0">
                <a:effectLst/>
                <a:latin typeface="游明朝" panose="02020400000000000000" pitchFamily="18" charset="-128"/>
                <a:ea typeface="Meiryo UI" panose="020B0604030504040204" pitchFamily="50" charset="-128"/>
                <a:cs typeface="Times New Roman" panose="02020603050405020304" pitchFamily="18" charset="0"/>
              </a:rPr>
              <a:t>「大学進学先」では、「欧米の名門大学」（</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割）が最も多く、「その他の欧米の公立大学」（</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割）が続く。イギリスでは「欧米の名門大学」（</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割）の割合が高い。インドも、「欧米の名門大学」（</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割）、「その他欧米の公立大学」（</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5</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割）の順で、その次に「日本の名門大学」（</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4.5</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割）となっている。</a:t>
            </a:r>
            <a:endParaRPr lang="ja-JP" altLang="ja-JP" sz="1050" dirty="0">
              <a:latin typeface="Meiryo UI" panose="020B0604030504040204" pitchFamily="50" charset="-128"/>
              <a:ea typeface="Meiryo UI" panose="020B0604030504040204" pitchFamily="50" charset="-128"/>
            </a:endParaRPr>
          </a:p>
        </p:txBody>
      </p:sp>
      <p:sp>
        <p:nvSpPr>
          <p:cNvPr id="2" name="Slide Number Placeholder 1">
            <a:extLst>
              <a:ext uri="{FF2B5EF4-FFF2-40B4-BE49-F238E27FC236}">
                <a16:creationId xmlns:a16="http://schemas.microsoft.com/office/drawing/2014/main" id="{E90340C5-CC9B-4745-5F02-D5EBC01C1D05}"/>
              </a:ext>
            </a:extLst>
          </p:cNvPr>
          <p:cNvSpPr>
            <a:spLocks noGrp="1"/>
          </p:cNvSpPr>
          <p:nvPr>
            <p:ph type="sldNum" sz="quarter" idx="12"/>
          </p:nvPr>
        </p:nvSpPr>
        <p:spPr>
          <a:xfrm>
            <a:off x="7062030" y="6467435"/>
            <a:ext cx="2057400" cy="365125"/>
          </a:xfrm>
        </p:spPr>
        <p:txBody>
          <a:bodyPr/>
          <a:lstStyle/>
          <a:p>
            <a:r>
              <a:rPr kumimoji="1" lang="en-US" altLang="ja-JP" dirty="0">
                <a:solidFill>
                  <a:schemeClr val="tx1"/>
                </a:solidFill>
                <a:latin typeface="Meiryo UI" panose="020B0604030504040204" pitchFamily="50" charset="-128"/>
                <a:ea typeface="Meiryo UI" panose="020B0604030504040204" pitchFamily="50" charset="-128"/>
              </a:rPr>
              <a:t>5</a:t>
            </a:r>
            <a:endParaRPr kumimoji="1" lang="ja-JP" altLang="en-US" dirty="0">
              <a:solidFill>
                <a:schemeClr val="tx1"/>
              </a:solidFill>
              <a:latin typeface="Meiryo UI" panose="020B0604030504040204" pitchFamily="50" charset="-128"/>
              <a:ea typeface="Meiryo UI" panose="020B0604030504040204" pitchFamily="50" charset="-128"/>
            </a:endParaRPr>
          </a:p>
        </p:txBody>
      </p:sp>
      <p:pic>
        <p:nvPicPr>
          <p:cNvPr id="6" name="Picture 5">
            <a:extLst>
              <a:ext uri="{FF2B5EF4-FFF2-40B4-BE49-F238E27FC236}">
                <a16:creationId xmlns:a16="http://schemas.microsoft.com/office/drawing/2014/main" id="{B3F9E5A6-036B-8505-D036-EC09487758F2}"/>
              </a:ext>
            </a:extLst>
          </p:cNvPr>
          <p:cNvPicPr>
            <a:picLocks noChangeAspect="1"/>
          </p:cNvPicPr>
          <p:nvPr/>
        </p:nvPicPr>
        <p:blipFill rotWithShape="1">
          <a:blip r:embed="rId2"/>
          <a:srcRect l="15205" r="17267"/>
          <a:stretch/>
        </p:blipFill>
        <p:spPr>
          <a:xfrm>
            <a:off x="5784982" y="2981211"/>
            <a:ext cx="2942563" cy="2173678"/>
          </a:xfrm>
          <a:prstGeom prst="rect">
            <a:avLst/>
          </a:prstGeom>
        </p:spPr>
      </p:pic>
      <p:pic>
        <p:nvPicPr>
          <p:cNvPr id="16" name="Picture 15">
            <a:extLst>
              <a:ext uri="{FF2B5EF4-FFF2-40B4-BE49-F238E27FC236}">
                <a16:creationId xmlns:a16="http://schemas.microsoft.com/office/drawing/2014/main" id="{3B18DEAB-8BB1-DE47-635E-6E6BD705652C}"/>
              </a:ext>
            </a:extLst>
          </p:cNvPr>
          <p:cNvPicPr>
            <a:picLocks noChangeAspect="1"/>
          </p:cNvPicPr>
          <p:nvPr/>
        </p:nvPicPr>
        <p:blipFill rotWithShape="1">
          <a:blip r:embed="rId3"/>
          <a:srcRect l="18301" r="27120"/>
          <a:stretch/>
        </p:blipFill>
        <p:spPr>
          <a:xfrm>
            <a:off x="206824" y="2969691"/>
            <a:ext cx="2492829" cy="2196084"/>
          </a:xfrm>
          <a:prstGeom prst="rect">
            <a:avLst/>
          </a:prstGeom>
        </p:spPr>
      </p:pic>
      <p:sp>
        <p:nvSpPr>
          <p:cNvPr id="17" name="Rectangle 16">
            <a:extLst>
              <a:ext uri="{FF2B5EF4-FFF2-40B4-BE49-F238E27FC236}">
                <a16:creationId xmlns:a16="http://schemas.microsoft.com/office/drawing/2014/main" id="{60E1002C-B10C-DD2A-F208-14ABF7C519C7}"/>
              </a:ext>
            </a:extLst>
          </p:cNvPr>
          <p:cNvSpPr/>
          <p:nvPr/>
        </p:nvSpPr>
        <p:spPr>
          <a:xfrm>
            <a:off x="2841167" y="3721444"/>
            <a:ext cx="2942563" cy="642943"/>
          </a:xfrm>
          <a:prstGeom prst="rect">
            <a:avLst/>
          </a:prstGeom>
          <a:noFill/>
          <a:ln>
            <a:solidFill>
              <a:srgbClr val="C0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9" name="Picture 18">
            <a:extLst>
              <a:ext uri="{FF2B5EF4-FFF2-40B4-BE49-F238E27FC236}">
                <a16:creationId xmlns:a16="http://schemas.microsoft.com/office/drawing/2014/main" id="{FFCCE863-7D12-007D-9D9A-EE66CE182641}"/>
              </a:ext>
            </a:extLst>
          </p:cNvPr>
          <p:cNvPicPr>
            <a:picLocks noChangeAspect="1"/>
          </p:cNvPicPr>
          <p:nvPr/>
        </p:nvPicPr>
        <p:blipFill rotWithShape="1">
          <a:blip r:embed="rId4"/>
          <a:srcRect l="13261" r="16122"/>
          <a:stretch/>
        </p:blipFill>
        <p:spPr>
          <a:xfrm>
            <a:off x="2699653" y="2963377"/>
            <a:ext cx="3222171" cy="2191512"/>
          </a:xfrm>
          <a:prstGeom prst="rect">
            <a:avLst/>
          </a:prstGeom>
        </p:spPr>
      </p:pic>
      <p:sp>
        <p:nvSpPr>
          <p:cNvPr id="4" name="Rectangle: Diagonal Corners Rounded 3">
            <a:extLst>
              <a:ext uri="{FF2B5EF4-FFF2-40B4-BE49-F238E27FC236}">
                <a16:creationId xmlns:a16="http://schemas.microsoft.com/office/drawing/2014/main" id="{1353C591-17E2-2E81-F291-4F8B580FC3DD}"/>
              </a:ext>
            </a:extLst>
          </p:cNvPr>
          <p:cNvSpPr/>
          <p:nvPr/>
        </p:nvSpPr>
        <p:spPr>
          <a:xfrm>
            <a:off x="6082079" y="5218284"/>
            <a:ext cx="2942563" cy="853054"/>
          </a:xfrm>
          <a:prstGeom prst="round2Diag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0" rIns="0" bIns="0" rtlCol="0" anchor="ctr"/>
          <a:lstStyle/>
          <a:p>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回答者の代表的な意見</a:t>
            </a:r>
            <a:endPar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「海外転勤の場合、子供の教育には評判の高いインターナショナルスクールを選ぶ。我が子の将来は、私がしっかり守る。」</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インド</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/40</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歳代</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男性</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984970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D39D3D0-9FA2-D111-A0DF-3EAB6D740021}"/>
              </a:ext>
            </a:extLst>
          </p:cNvPr>
          <p:cNvSpPr>
            <a:spLocks noGrp="1"/>
          </p:cNvSpPr>
          <p:nvPr>
            <p:ph type="sldNum" sz="quarter" idx="12"/>
          </p:nvPr>
        </p:nvSpPr>
        <p:spPr/>
        <p:txBody>
          <a:bodyPr/>
          <a:lstStyle/>
          <a:p>
            <a:fld id="{BC350786-CF91-4B8B-9A6C-EA2AA185FC0D}" type="slidenum">
              <a:rPr kumimoji="1" lang="ja-JP" altLang="en-US" smtClean="0"/>
              <a:t>8</a:t>
            </a:fld>
            <a:endParaRPr kumimoji="1" lang="ja-JP" altLang="en-US"/>
          </a:p>
        </p:txBody>
      </p:sp>
      <p:sp>
        <p:nvSpPr>
          <p:cNvPr id="5" name="テキスト ボックス 9">
            <a:extLst>
              <a:ext uri="{FF2B5EF4-FFF2-40B4-BE49-F238E27FC236}">
                <a16:creationId xmlns:a16="http://schemas.microsoft.com/office/drawing/2014/main" id="{164E371E-B4A9-045A-D8CC-D7A0116EFF41}"/>
              </a:ext>
            </a:extLst>
          </p:cNvPr>
          <p:cNvSpPr txBox="1"/>
          <p:nvPr/>
        </p:nvSpPr>
        <p:spPr>
          <a:xfrm>
            <a:off x="89770" y="-14944"/>
            <a:ext cx="6786310" cy="763705"/>
          </a:xfrm>
          <a:prstGeom prst="rect">
            <a:avLst/>
          </a:prstGeom>
        </p:spPr>
        <p:txBody>
          <a:bodyPr vert="horz" lIns="91440" tIns="45720" rIns="91440" bIns="45720" rtlCol="0" anchor="b">
            <a:normAutofit/>
          </a:bodyPr>
          <a:lstStyle/>
          <a:p>
            <a:pPr defTabSz="914400">
              <a:lnSpc>
                <a:spcPct val="90000"/>
              </a:lnSpc>
              <a:spcBef>
                <a:spcPct val="0"/>
              </a:spcBef>
              <a:spcAft>
                <a:spcPts val="600"/>
              </a:spcAft>
            </a:pPr>
            <a:r>
              <a:rPr kumimoji="1" lang="en-US" altLang="ja-JP" sz="3500" kern="1200" dirty="0">
                <a:solidFill>
                  <a:schemeClr val="tx1"/>
                </a:solidFill>
                <a:latin typeface="Meiryo UI" panose="020B0604030504040204" pitchFamily="50" charset="-128"/>
                <a:ea typeface="Meiryo UI" panose="020B0604030504040204" pitchFamily="50" charset="-128"/>
                <a:cs typeface="+mj-cs"/>
              </a:rPr>
              <a:t>III</a:t>
            </a:r>
            <a:r>
              <a:rPr kumimoji="1" lang="ja-JP" altLang="en-US" sz="3500" kern="1200" dirty="0">
                <a:solidFill>
                  <a:schemeClr val="tx1"/>
                </a:solidFill>
                <a:latin typeface="Meiryo UI" panose="020B0604030504040204" pitchFamily="50" charset="-128"/>
                <a:ea typeface="Meiryo UI" panose="020B0604030504040204" pitchFamily="50" charset="-128"/>
                <a:cs typeface="+mj-cs"/>
              </a:rPr>
              <a:t>　</a:t>
            </a:r>
            <a:r>
              <a:rPr kumimoji="1" lang="ja-JP" altLang="en-US" sz="3500" dirty="0">
                <a:latin typeface="Meiryo UI" panose="020B0604030504040204" pitchFamily="50" charset="-128"/>
                <a:ea typeface="Meiryo UI" panose="020B0604030504040204" pitchFamily="50" charset="-128"/>
                <a:cs typeface="+mj-cs"/>
              </a:rPr>
              <a:t>総括</a:t>
            </a:r>
            <a:endParaRPr kumimoji="1" lang="ja-JP" altLang="en-US" sz="3500" kern="1200" dirty="0">
              <a:solidFill>
                <a:schemeClr val="tx1"/>
              </a:solidFill>
              <a:latin typeface="Meiryo UI" panose="020B0604030504040204" pitchFamily="50" charset="-128"/>
              <a:ea typeface="Meiryo UI" panose="020B0604030504040204" pitchFamily="50" charset="-128"/>
              <a:cs typeface="+mj-cs"/>
            </a:endParaRPr>
          </a:p>
        </p:txBody>
      </p:sp>
      <p:sp>
        <p:nvSpPr>
          <p:cNvPr id="7" name="Rectangle 1">
            <a:extLst>
              <a:ext uri="{FF2B5EF4-FFF2-40B4-BE49-F238E27FC236}">
                <a16:creationId xmlns:a16="http://schemas.microsoft.com/office/drawing/2014/main" id="{72478A56-871F-1C57-0511-C41E965B48AD}"/>
              </a:ext>
            </a:extLst>
          </p:cNvPr>
          <p:cNvSpPr>
            <a:spLocks noChangeArrowheads="1"/>
          </p:cNvSpPr>
          <p:nvPr/>
        </p:nvSpPr>
        <p:spPr bwMode="auto">
          <a:xfrm>
            <a:off x="2447392" y="3341895"/>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ja-JP" altLang="en-US" sz="1350">
              <a:latin typeface="Meiryo UI" panose="020B0604030504040204" pitchFamily="50" charset="-128"/>
              <a:ea typeface="Meiryo UI" panose="020B0604030504040204" pitchFamily="50" charset="-128"/>
            </a:endParaRPr>
          </a:p>
        </p:txBody>
      </p:sp>
      <p:sp>
        <p:nvSpPr>
          <p:cNvPr id="8" name="コンテンツ プレースホルダー 2">
            <a:extLst>
              <a:ext uri="{FF2B5EF4-FFF2-40B4-BE49-F238E27FC236}">
                <a16:creationId xmlns:a16="http://schemas.microsoft.com/office/drawing/2014/main" id="{51E42063-E249-D2CC-8C3F-A5183E1C6449}"/>
              </a:ext>
            </a:extLst>
          </p:cNvPr>
          <p:cNvSpPr>
            <a:spLocks/>
          </p:cNvSpPr>
          <p:nvPr/>
        </p:nvSpPr>
        <p:spPr>
          <a:xfrm>
            <a:off x="347593" y="757490"/>
            <a:ext cx="8644013" cy="5598862"/>
          </a:xfrm>
          <a:prstGeom prst="rect">
            <a:avLst/>
          </a:prstGeom>
        </p:spPr>
        <p:txBody>
          <a:bodyPr lIns="91440" tIns="45720" rIns="91440" bIns="45720" anchor="t">
            <a:noAutofit/>
          </a:bodyPr>
          <a:lstStyle/>
          <a:p>
            <a:pPr defTabSz="306324"/>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調査結果を踏まえ、</a:t>
            </a:r>
            <a:r>
              <a:rPr lang="zh-CN" altLang="en-US" sz="1050" dirty="0">
                <a:latin typeface="Meiryo UI" panose="020B0604030504040204" pitchFamily="50" charset="-128"/>
                <a:ea typeface="Meiryo UI" panose="020B0604030504040204" pitchFamily="50" charset="-128"/>
                <a:cs typeface="Times New Roman" panose="02020603050405020304" pitchFamily="18" charset="0"/>
              </a:rPr>
              <a:t>高度外国人材</a:t>
            </a: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におけるインターに関するニーズについて、下記の通り総括する。</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defTabSz="306324"/>
            <a:endParaRPr lang="ja-JP" altLang="en-US" sz="1050" dirty="0">
              <a:latin typeface="Meiryo UI" panose="020B0604030504040204" pitchFamily="50" charset="-128"/>
              <a:ea typeface="Meiryo UI" panose="020B0604030504040204" pitchFamily="50" charset="-128"/>
              <a:cs typeface="Times New Roman" panose="02020603050405020304" pitchFamily="18" charset="0"/>
            </a:endParaRPr>
          </a:p>
          <a:p>
            <a:pPr defTabSz="306324"/>
            <a:r>
              <a:rPr lang="en-US" altLang="ja-JP" sz="1200" b="1"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200" b="1" dirty="0">
                <a:latin typeface="Meiryo UI" panose="020B0604030504040204" pitchFamily="50" charset="-128"/>
                <a:ea typeface="Meiryo UI" panose="020B0604030504040204" pitchFamily="50" charset="-128"/>
                <a:cs typeface="Times New Roman" panose="02020603050405020304" pitchFamily="18" charset="0"/>
              </a:rPr>
              <a:t>海外赴任時のインターの需要</a:t>
            </a:r>
          </a:p>
          <a:p>
            <a:pPr marL="171450" indent="-171450" defTabSz="306324">
              <a:buFont typeface="Wingdings" panose="05000000000000000000" pitchFamily="2" charset="2"/>
              <a:buChar char="l"/>
            </a:pP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調査から明らかになったように、多くの</a:t>
            </a:r>
            <a:r>
              <a:rPr lang="zh-CN" altLang="en-US" sz="1050" dirty="0">
                <a:latin typeface="Meiryo UI" panose="020B0604030504040204" pitchFamily="50" charset="-128"/>
                <a:ea typeface="Meiryo UI" panose="020B0604030504040204" pitchFamily="50" charset="-128"/>
                <a:cs typeface="Times New Roman" panose="02020603050405020304" pitchFamily="18" charset="0"/>
              </a:rPr>
              <a:t>高度外国人材</a:t>
            </a: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の家庭は子どもをインターに通わせている。また、現地の学校に通わせている家庭でも、過半数がインターへの転校を検討している。</a:t>
            </a:r>
          </a:p>
          <a:p>
            <a:pPr marL="171450" indent="-171450" defTabSz="306324">
              <a:buFont typeface="Wingdings" panose="05000000000000000000" pitchFamily="2" charset="2"/>
              <a:buChar char="l"/>
            </a:pP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海外勤務先における子どもの通学先の希望についても、過半数がインターを希望している。</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buFont typeface="Wingdings" panose="05000000000000000000" pitchFamily="2" charset="2"/>
              <a:buChar char="l"/>
            </a:pP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以上から、</a:t>
            </a:r>
            <a:r>
              <a:rPr lang="zh-CN" altLang="en-US" sz="1050" dirty="0">
                <a:latin typeface="Meiryo UI" panose="020B0604030504040204" pitchFamily="50" charset="-128"/>
                <a:ea typeface="Meiryo UI" panose="020B0604030504040204" pitchFamily="50" charset="-128"/>
                <a:cs typeface="Times New Roman" panose="02020603050405020304" pitchFamily="18" charset="0"/>
              </a:rPr>
              <a:t>高度外国人材</a:t>
            </a: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が今後、関西において増加する際には、インターに対する需要は拡大するものと考えられる。</a:t>
            </a:r>
          </a:p>
          <a:p>
            <a:pPr defTabSz="306324"/>
            <a:endParaRPr lang="ja-JP" altLang="en-US" sz="1050" dirty="0">
              <a:latin typeface="Meiryo UI" panose="020B0604030504040204" pitchFamily="50" charset="-128"/>
              <a:ea typeface="Meiryo UI" panose="020B0604030504040204" pitchFamily="50" charset="-128"/>
              <a:cs typeface="Times New Roman" panose="02020603050405020304" pitchFamily="18" charset="0"/>
            </a:endParaRPr>
          </a:p>
          <a:p>
            <a:pPr defTabSz="306324"/>
            <a:r>
              <a:rPr lang="en-US" altLang="ja-JP" sz="1200" b="1"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1200" b="1" dirty="0">
                <a:latin typeface="Meiryo UI" panose="020B0604030504040204" pitchFamily="50" charset="-128"/>
                <a:ea typeface="Meiryo UI" panose="020B0604030504040204" pitchFamily="50" charset="-128"/>
                <a:cs typeface="Times New Roman" panose="02020603050405020304" pitchFamily="18" charset="0"/>
              </a:rPr>
              <a:t>インターに求められること</a:t>
            </a:r>
          </a:p>
          <a:p>
            <a:pPr defTabSz="306324"/>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（１）通学制度及び立地</a:t>
            </a:r>
          </a:p>
          <a:p>
            <a:pPr marL="171450" indent="-171450" defTabSz="306324">
              <a:buFont typeface="Wingdings" panose="05000000000000000000" pitchFamily="2" charset="2"/>
              <a:buChar char="l"/>
            </a:pPr>
            <a:r>
              <a:rPr lang="ja-JP" altLang="en-US" sz="1050" dirty="0">
                <a:latin typeface="Meiryo UI"/>
                <a:ea typeface="Meiryo UI"/>
                <a:cs typeface="Times New Roman"/>
              </a:rPr>
              <a:t>通学制を希望する家庭が多い。一方、寄宿舎制の希望も一定数ある。</a:t>
            </a:r>
          </a:p>
          <a:p>
            <a:pPr marL="171450" indent="-171450" defTabSz="306324">
              <a:buFont typeface="Wingdings" panose="05000000000000000000" pitchFamily="2" charset="2"/>
              <a:buChar char="l"/>
            </a:pP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通学時間は</a:t>
            </a: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時間未満が望ましい。</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buFont typeface="Wingdings" panose="05000000000000000000" pitchFamily="2" charset="2"/>
              <a:buChar char="l"/>
            </a:pP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交通の便が良く、安全な環境にある立地が望まれている。</a:t>
            </a:r>
          </a:p>
          <a:p>
            <a:pPr defTabSz="306324"/>
            <a:endParaRPr lang="ja-JP" altLang="en-US" sz="1050" dirty="0">
              <a:latin typeface="Meiryo UI" panose="020B0604030504040204" pitchFamily="50" charset="-128"/>
              <a:ea typeface="Meiryo UI" panose="020B0604030504040204" pitchFamily="50" charset="-128"/>
              <a:cs typeface="Times New Roman" panose="02020603050405020304" pitchFamily="18" charset="0"/>
            </a:endParaRPr>
          </a:p>
          <a:p>
            <a:pPr defTabSz="306324"/>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（２）費用</a:t>
            </a:r>
          </a:p>
          <a:p>
            <a:pPr marL="171450" indent="-171450" defTabSz="306324">
              <a:buFont typeface="Wingdings" panose="05000000000000000000" pitchFamily="2" charset="2"/>
              <a:buChar char="l"/>
            </a:pP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年間授業料</a:t>
            </a: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3</a:t>
            </a: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万米ドル以下が望ましい。</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buFont typeface="Wingdings" panose="05000000000000000000" pitchFamily="2" charset="2"/>
              <a:buChar char="l"/>
            </a:pPr>
            <a:endParaRPr lang="ja-JP" altLang="en-US" sz="1050" dirty="0">
              <a:latin typeface="Meiryo UI" panose="020B0604030504040204" pitchFamily="50" charset="-128"/>
              <a:ea typeface="Meiryo UI" panose="020B0604030504040204" pitchFamily="50" charset="-128"/>
              <a:cs typeface="Times New Roman" panose="02020603050405020304" pitchFamily="18" charset="0"/>
            </a:endParaRPr>
          </a:p>
          <a:p>
            <a:pPr defTabSz="306324"/>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（３）サービス内容</a:t>
            </a:r>
          </a:p>
          <a:p>
            <a:pPr marL="171450" indent="-171450" defTabSz="306324">
              <a:buFont typeface="Wingdings" panose="05000000000000000000" pitchFamily="2" charset="2"/>
              <a:buChar char="l"/>
            </a:pP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高品質なカリキュラムと国際認証が必要である。同時に、日本人の規則正しさ、礼儀、マナー、思いやりや、伝統文化に対する評価、地元コミュニティとの交流を含む多文化教育等、日本独特の教育も求められている。</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buFont typeface="Wingdings" panose="05000000000000000000" pitchFamily="2" charset="2"/>
              <a:buChar char="l"/>
            </a:pPr>
            <a:endParaRPr lang="ja-JP" altLang="en-US"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buFont typeface="Wingdings" panose="05000000000000000000" pitchFamily="2" charset="2"/>
              <a:buChar char="l"/>
            </a:pP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教員の質や大学進学の実績も重視されており、これらに係る情報発信も重要である。</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buFont typeface="Wingdings" panose="05000000000000000000" pitchFamily="2" charset="2"/>
              <a:buChar char="l"/>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buFont typeface="Wingdings" panose="05000000000000000000" pitchFamily="2" charset="2"/>
              <a:buChar char="l"/>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buFont typeface="Wingdings" panose="05000000000000000000" pitchFamily="2" charset="2"/>
              <a:buChar char="l"/>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buFont typeface="Wingdings" panose="05000000000000000000" pitchFamily="2" charset="2"/>
              <a:buChar char="l"/>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buFont typeface="Wingdings" panose="05000000000000000000" pitchFamily="2" charset="2"/>
              <a:buChar char="l"/>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buFont typeface="Wingdings" panose="05000000000000000000" pitchFamily="2" charset="2"/>
              <a:buChar char="l"/>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buFont typeface="Wingdings" panose="05000000000000000000" pitchFamily="2" charset="2"/>
              <a:buChar char="l"/>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buFont typeface="Wingdings" panose="05000000000000000000" pitchFamily="2" charset="2"/>
              <a:buChar char="l"/>
            </a:pP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授業で主に使用する言語としては「英語」の希望者が大半を占める。一方、「英語以外の外国語教育の導入」も視野に入れる必要がある。　自由回答から得た意見によると、多様なバックグラウンドを持つ生徒のニーズに対応するため、「マルチリンガル」の推進も求められていると見られる。英語に対応する他、日本語や生徒の母国語、その他学校が提供できる追加言語の導入が望まれている。</a:t>
            </a:r>
          </a:p>
          <a:p>
            <a:pPr marL="171450" indent="-171450" defTabSz="306324">
              <a:spcAft>
                <a:spcPts val="600"/>
              </a:spcAft>
              <a:buFont typeface="Wingdings" panose="05000000000000000000" pitchFamily="2" charset="2"/>
              <a:buChar char="l"/>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spcAft>
                <a:spcPts val="600"/>
              </a:spcAft>
              <a:buFont typeface="Wingdings" panose="05000000000000000000" pitchFamily="2" charset="2"/>
              <a:buChar char="l"/>
            </a:pP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大学進学については、「欧米の名門大学」への進学が強く望まれており、欧米への進路を確立することが重要である。</a:t>
            </a:r>
          </a:p>
          <a:p>
            <a:pPr marL="171450" indent="-171450" defTabSz="306324">
              <a:spcAft>
                <a:spcPts val="600"/>
              </a:spcAft>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spcAft>
                <a:spcPts val="600"/>
              </a:spcAft>
              <a:buFont typeface="Wingdings" panose="05000000000000000000" pitchFamily="2" charset="2"/>
              <a:buChar char="l"/>
            </a:pPr>
            <a:endParaRPr lang="ja-JP" altLang="en-US" sz="1050" dirty="0">
              <a:latin typeface="Meiryo UI" panose="020B0604030504040204" pitchFamily="50" charset="-128"/>
              <a:ea typeface="Meiryo UI" panose="020B0604030504040204" pitchFamily="50" charset="-128"/>
              <a:cs typeface="Times New Roman" panose="02020603050405020304" pitchFamily="18" charset="0"/>
            </a:endParaRPr>
          </a:p>
          <a:p>
            <a:pPr defTabSz="306324">
              <a:spcAft>
                <a:spcPts val="600"/>
              </a:spcAft>
            </a:pPr>
            <a:endParaRPr lang="en-US" altLang="ja-JP" sz="1050" u="wavy" kern="1200" dirty="0">
              <a:solidFill>
                <a:schemeClr val="tx1"/>
              </a:solidFill>
              <a:latin typeface="Meiryo UI" panose="020B0604030504040204" pitchFamily="50" charset="-128"/>
              <a:ea typeface="Meiryo UI" panose="020B0604030504040204" pitchFamily="50" charset="-128"/>
            </a:endParaRPr>
          </a:p>
        </p:txBody>
      </p:sp>
      <p:sp>
        <p:nvSpPr>
          <p:cNvPr id="9" name="Rectangle 1">
            <a:extLst>
              <a:ext uri="{FF2B5EF4-FFF2-40B4-BE49-F238E27FC236}">
                <a16:creationId xmlns:a16="http://schemas.microsoft.com/office/drawing/2014/main" id="{7349FCF9-AF09-824D-7D78-EEC95C345EED}"/>
              </a:ext>
            </a:extLst>
          </p:cNvPr>
          <p:cNvSpPr>
            <a:spLocks noChangeArrowheads="1"/>
          </p:cNvSpPr>
          <p:nvPr/>
        </p:nvSpPr>
        <p:spPr bwMode="auto">
          <a:xfrm>
            <a:off x="611229" y="4403660"/>
            <a:ext cx="8185709" cy="877163"/>
          </a:xfrm>
          <a:prstGeom prst="rect">
            <a:avLst/>
          </a:prstGeom>
          <a:noFill/>
          <a:ln w="9525">
            <a:solidFill>
              <a:schemeClr val="bg1">
                <a:lumMod val="50000"/>
              </a:schemeClr>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just" defTabSz="914400" rtl="0" eaLnBrk="0" fontAlgn="base" latinLnBrk="0" hangingPunct="0">
              <a:lnSpc>
                <a:spcPct val="100000"/>
              </a:lnSpc>
              <a:spcBef>
                <a:spcPct val="0"/>
              </a:spcBef>
              <a:buClrTx/>
              <a:buSzTx/>
              <a:tabLst/>
            </a:pP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参考</a:t>
            </a: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a:t>
            </a:r>
          </a:p>
          <a:p>
            <a:pPr marR="0" lvl="0" algn="just" defTabSz="914400" rtl="0" eaLnBrk="0" fontAlgn="base" latinLnBrk="0" hangingPunct="0">
              <a:lnSpc>
                <a:spcPct val="100000"/>
              </a:lnSpc>
              <a:spcBef>
                <a:spcPct val="0"/>
              </a:spcBef>
              <a:buClrTx/>
              <a:buSzTx/>
              <a:tabLst/>
            </a:pP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　教員の質は保護者が強く重視する要素である（調査結果より）が、</a:t>
            </a: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 International Schools Database</a:t>
            </a: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によると、教員の専門性や指導経験だけでなく、「ネイティブ教員」の配置にも考慮が必要である。ここでいう「ネイティブ教員」とは、指導カリキュラムに対するネイティブである。例えば、大阪でブリティッシュ・カリキュラムを実施する場合は、教員は英語ネイティブが望ましい。</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R="0" lvl="0" algn="r" defTabSz="914400" rtl="0" eaLnBrk="0" fontAlgn="base" latinLnBrk="0" hangingPunct="0">
              <a:lnSpc>
                <a:spcPct val="100000"/>
              </a:lnSpc>
              <a:spcBef>
                <a:spcPct val="0"/>
              </a:spcBef>
              <a:buClrTx/>
              <a:buSzTx/>
              <a:tabLst/>
            </a:pPr>
            <a:r>
              <a:rPr lang="en-US" altLang="ja-JP" sz="900" dirty="0">
                <a:latin typeface="Meiryo UI" panose="020B0604030504040204" pitchFamily="50" charset="-128"/>
                <a:ea typeface="Meiryo UI" panose="020B0604030504040204" pitchFamily="50" charset="-128"/>
                <a:cs typeface="Times New Roman" panose="02020603050405020304" pitchFamily="18" charset="0"/>
              </a:rPr>
              <a:t>URL: </a:t>
            </a:r>
            <a:r>
              <a:rPr lang="en-US" altLang="ja-JP" sz="900" dirty="0">
                <a:latin typeface="Meiryo UI" panose="020B0604030504040204" pitchFamily="50" charset="-128"/>
                <a:ea typeface="Meiryo UI" panose="020B0604030504040204" pitchFamily="50" charset="-128"/>
                <a:cs typeface="Times New Roman" panose="02020603050405020304" pitchFamily="18" charset="0"/>
                <a:hlinkClick r:id="rId3">
                  <a:extLst>
                    <a:ext uri="{A12FA001-AC4F-418D-AE19-62706E023703}">
                      <ahyp:hlinkClr xmlns:ahyp="http://schemas.microsoft.com/office/drawing/2018/hyperlinkcolor" val="tx"/>
                    </a:ext>
                  </a:extLst>
                </a:hlinkClick>
              </a:rPr>
              <a:t>https://www.international-schools-database.com/articles/most-important-features-of-international-schools</a:t>
            </a:r>
            <a:r>
              <a:rPr lang="en-US" altLang="ja-JP" sz="900" dirty="0">
                <a:latin typeface="Meiryo UI" panose="020B0604030504040204" pitchFamily="50" charset="-128"/>
                <a:ea typeface="Meiryo UI" panose="020B0604030504040204" pitchFamily="50" charset="-128"/>
                <a:cs typeface="Times New Roman" panose="02020603050405020304" pitchFamily="18" charset="0"/>
              </a:rPr>
              <a:t> </a:t>
            </a:r>
            <a:endParaRPr lang="ja-JP" altLang="en-US" sz="9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Slide Number Placeholder 1">
            <a:extLst>
              <a:ext uri="{FF2B5EF4-FFF2-40B4-BE49-F238E27FC236}">
                <a16:creationId xmlns:a16="http://schemas.microsoft.com/office/drawing/2014/main" id="{6AA31DBD-04C8-24C5-6960-91FD44A0AFA9}"/>
              </a:ext>
            </a:extLst>
          </p:cNvPr>
          <p:cNvSpPr txBox="1">
            <a:spLocks/>
          </p:cNvSpPr>
          <p:nvPr/>
        </p:nvSpPr>
        <p:spPr>
          <a:xfrm>
            <a:off x="7062030" y="6467435"/>
            <a:ext cx="2057400" cy="365125"/>
          </a:xfrm>
          <a:prstGeom prst="rect">
            <a:avLst/>
          </a:prstGeom>
          <a:solidFill>
            <a:schemeClr val="bg1"/>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a:solidFill>
                  <a:schemeClr val="tx1"/>
                </a:solidFill>
                <a:latin typeface="Meiryo UI" panose="020B0604030504040204" pitchFamily="50" charset="-128"/>
                <a:ea typeface="Meiryo UI" panose="020B0604030504040204" pitchFamily="50" charset="-128"/>
              </a:rPr>
              <a:t>6</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64441874"/>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2241</Words>
  <Application>Microsoft Office PowerPoint</Application>
  <PresentationFormat>画面に合わせる (4:3)</PresentationFormat>
  <Paragraphs>311</Paragraphs>
  <Slides>8</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Aptos</vt:lpstr>
      <vt:lpstr>Aptos Display</vt:lpstr>
      <vt:lpstr>Meiryo UI</vt:lpstr>
      <vt:lpstr>游ゴシック</vt:lpstr>
      <vt:lpstr>游明朝</vt:lpstr>
      <vt:lpstr>Arial</vt:lpstr>
      <vt:lpstr>Wingdings</vt:lpstr>
      <vt:lpstr>Office Theme</vt:lpstr>
      <vt:lpstr>高度外国人材の インターナショナルスクールに係る ニーズ調査  報告書 概要版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2024-07-08T06:01:03Z</dcterms:created>
  <dcterms:modified xsi:type="dcterms:W3CDTF">2024-08-20T09:35:47Z</dcterms:modified>
</cp:coreProperties>
</file>